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1"/>
  </p:sldMasterIdLst>
  <p:sldIdLst>
    <p:sldId id="256" r:id="rId2"/>
  </p:sldIdLst>
  <p:sldSz cx="51206400" cy="32918400"/>
  <p:notesSz cx="6858000" cy="9144000"/>
  <p:defaultTextStyle>
    <a:defPPr>
      <a:defRPr lang="en-US"/>
    </a:defPPr>
    <a:lvl1pPr marL="0" algn="l" defTabSz="3554724" rtl="0" eaLnBrk="1" latinLnBrk="0" hangingPunct="1">
      <a:defRPr sz="6997" kern="1200">
        <a:solidFill>
          <a:schemeClr val="tx1"/>
        </a:solidFill>
        <a:latin typeface="+mn-lt"/>
        <a:ea typeface="+mn-ea"/>
        <a:cs typeface="+mn-cs"/>
      </a:defRPr>
    </a:lvl1pPr>
    <a:lvl2pPr marL="1777361" algn="l" defTabSz="3554724" rtl="0" eaLnBrk="1" latinLnBrk="0" hangingPunct="1">
      <a:defRPr sz="6997" kern="1200">
        <a:solidFill>
          <a:schemeClr val="tx1"/>
        </a:solidFill>
        <a:latin typeface="+mn-lt"/>
        <a:ea typeface="+mn-ea"/>
        <a:cs typeface="+mn-cs"/>
      </a:defRPr>
    </a:lvl2pPr>
    <a:lvl3pPr marL="3554724" algn="l" defTabSz="3554724" rtl="0" eaLnBrk="1" latinLnBrk="0" hangingPunct="1">
      <a:defRPr sz="6997" kern="1200">
        <a:solidFill>
          <a:schemeClr val="tx1"/>
        </a:solidFill>
        <a:latin typeface="+mn-lt"/>
        <a:ea typeface="+mn-ea"/>
        <a:cs typeface="+mn-cs"/>
      </a:defRPr>
    </a:lvl3pPr>
    <a:lvl4pPr marL="5332085" algn="l" defTabSz="3554724" rtl="0" eaLnBrk="1" latinLnBrk="0" hangingPunct="1">
      <a:defRPr sz="6997" kern="1200">
        <a:solidFill>
          <a:schemeClr val="tx1"/>
        </a:solidFill>
        <a:latin typeface="+mn-lt"/>
        <a:ea typeface="+mn-ea"/>
        <a:cs typeface="+mn-cs"/>
      </a:defRPr>
    </a:lvl4pPr>
    <a:lvl5pPr marL="7109446" algn="l" defTabSz="3554724" rtl="0" eaLnBrk="1" latinLnBrk="0" hangingPunct="1">
      <a:defRPr sz="6997" kern="1200">
        <a:solidFill>
          <a:schemeClr val="tx1"/>
        </a:solidFill>
        <a:latin typeface="+mn-lt"/>
        <a:ea typeface="+mn-ea"/>
        <a:cs typeface="+mn-cs"/>
      </a:defRPr>
    </a:lvl5pPr>
    <a:lvl6pPr marL="8886809" algn="l" defTabSz="3554724" rtl="0" eaLnBrk="1" latinLnBrk="0" hangingPunct="1">
      <a:defRPr sz="6997" kern="1200">
        <a:solidFill>
          <a:schemeClr val="tx1"/>
        </a:solidFill>
        <a:latin typeface="+mn-lt"/>
        <a:ea typeface="+mn-ea"/>
        <a:cs typeface="+mn-cs"/>
      </a:defRPr>
    </a:lvl6pPr>
    <a:lvl7pPr marL="10664170" algn="l" defTabSz="3554724" rtl="0" eaLnBrk="1" latinLnBrk="0" hangingPunct="1">
      <a:defRPr sz="6997" kern="1200">
        <a:solidFill>
          <a:schemeClr val="tx1"/>
        </a:solidFill>
        <a:latin typeface="+mn-lt"/>
        <a:ea typeface="+mn-ea"/>
        <a:cs typeface="+mn-cs"/>
      </a:defRPr>
    </a:lvl7pPr>
    <a:lvl8pPr marL="12441532" algn="l" defTabSz="3554724" rtl="0" eaLnBrk="1" latinLnBrk="0" hangingPunct="1">
      <a:defRPr sz="6997" kern="1200">
        <a:solidFill>
          <a:schemeClr val="tx1"/>
        </a:solidFill>
        <a:latin typeface="+mn-lt"/>
        <a:ea typeface="+mn-ea"/>
        <a:cs typeface="+mn-cs"/>
      </a:defRPr>
    </a:lvl8pPr>
    <a:lvl9pPr marL="14218894" algn="l" defTabSz="3554724" rtl="0" eaLnBrk="1" latinLnBrk="0" hangingPunct="1">
      <a:defRPr sz="6997"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202"/>
    <a:srgbClr val="1636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6096"/>
    <p:restoredTop sz="94093"/>
  </p:normalViewPr>
  <p:slideViewPr>
    <p:cSldViewPr snapToGrid="0" snapToObjects="1">
      <p:cViewPr varScale="1">
        <p:scale>
          <a:sx n="32" d="100"/>
          <a:sy n="32" d="100"/>
        </p:scale>
        <p:origin x="2408"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tiff>
</file>

<file path=ppt/media/image2.tiff>
</file>

<file path=ppt/media/image3.tiff>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400800" y="5387342"/>
            <a:ext cx="38404800" cy="11460480"/>
          </a:xfrm>
        </p:spPr>
        <p:txBody>
          <a:bodyPr anchor="b"/>
          <a:lstStyle>
            <a:lvl1pPr algn="ctr">
              <a:defRPr sz="25200"/>
            </a:lvl1pPr>
          </a:lstStyle>
          <a:p>
            <a:r>
              <a:rPr lang="en-US" smtClean="0"/>
              <a:t>Click to edit Master title style</a:t>
            </a:r>
            <a:endParaRPr lang="en-US" dirty="0"/>
          </a:p>
        </p:txBody>
      </p:sp>
      <p:sp>
        <p:nvSpPr>
          <p:cNvPr id="3" name="Subtitle 2"/>
          <p:cNvSpPr>
            <a:spLocks noGrp="1"/>
          </p:cNvSpPr>
          <p:nvPr>
            <p:ph type="subTitle" idx="1"/>
          </p:nvPr>
        </p:nvSpPr>
        <p:spPr>
          <a:xfrm>
            <a:off x="6400800" y="17289782"/>
            <a:ext cx="38404800" cy="7947658"/>
          </a:xfrm>
        </p:spPr>
        <p:txBody>
          <a:bodyPr/>
          <a:lstStyle>
            <a:lvl1pPr marL="0" indent="0" algn="ctr">
              <a:buNone/>
              <a:defRPr sz="10080"/>
            </a:lvl1pPr>
            <a:lvl2pPr marL="1920240" indent="0" algn="ctr">
              <a:buNone/>
              <a:defRPr sz="8400"/>
            </a:lvl2pPr>
            <a:lvl3pPr marL="3840480" indent="0" algn="ctr">
              <a:buNone/>
              <a:defRPr sz="7560"/>
            </a:lvl3pPr>
            <a:lvl4pPr marL="5760720" indent="0" algn="ctr">
              <a:buNone/>
              <a:defRPr sz="6720"/>
            </a:lvl4pPr>
            <a:lvl5pPr marL="7680960" indent="0" algn="ctr">
              <a:buNone/>
              <a:defRPr sz="6720"/>
            </a:lvl5pPr>
            <a:lvl6pPr marL="9601200" indent="0" algn="ctr">
              <a:buNone/>
              <a:defRPr sz="6720"/>
            </a:lvl6pPr>
            <a:lvl7pPr marL="11521440" indent="0" algn="ctr">
              <a:buNone/>
              <a:defRPr sz="6720"/>
            </a:lvl7pPr>
            <a:lvl8pPr marL="13441680" indent="0" algn="ctr">
              <a:buNone/>
              <a:defRPr sz="6720"/>
            </a:lvl8pPr>
            <a:lvl9pPr marL="15361920" indent="0" algn="ctr">
              <a:buNone/>
              <a:defRPr sz="67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0BF096B-0F0C-624E-B293-73C82A9F064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BF096B-0F0C-624E-B293-73C82A9F064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6644580" y="1752600"/>
            <a:ext cx="1104138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520440" y="1752600"/>
            <a:ext cx="3248406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BF096B-0F0C-624E-B293-73C82A9F064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BF096B-0F0C-624E-B293-73C82A9F064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93770" y="8206745"/>
            <a:ext cx="44165520" cy="13693138"/>
          </a:xfrm>
        </p:spPr>
        <p:txBody>
          <a:bodyPr anchor="b"/>
          <a:lstStyle>
            <a:lvl1pPr>
              <a:defRPr sz="25200"/>
            </a:lvl1pPr>
          </a:lstStyle>
          <a:p>
            <a:r>
              <a:rPr lang="en-US" smtClean="0"/>
              <a:t>Click to edit Master title style</a:t>
            </a:r>
            <a:endParaRPr lang="en-US" dirty="0"/>
          </a:p>
        </p:txBody>
      </p:sp>
      <p:sp>
        <p:nvSpPr>
          <p:cNvPr id="3" name="Text Placeholder 2"/>
          <p:cNvSpPr>
            <a:spLocks noGrp="1"/>
          </p:cNvSpPr>
          <p:nvPr>
            <p:ph type="body" idx="1"/>
          </p:nvPr>
        </p:nvSpPr>
        <p:spPr>
          <a:xfrm>
            <a:off x="3493770" y="22029425"/>
            <a:ext cx="44165520" cy="7200898"/>
          </a:xfrm>
        </p:spPr>
        <p:txBody>
          <a:bodyPr/>
          <a:lstStyle>
            <a:lvl1pPr marL="0" indent="0">
              <a:buNone/>
              <a:defRPr sz="10080">
                <a:solidFill>
                  <a:schemeClr val="tx1">
                    <a:tint val="75000"/>
                  </a:schemeClr>
                </a:solidFill>
              </a:defRPr>
            </a:lvl1pPr>
            <a:lvl2pPr marL="1920240" indent="0">
              <a:buNone/>
              <a:defRPr sz="8400">
                <a:solidFill>
                  <a:schemeClr val="tx1">
                    <a:tint val="75000"/>
                  </a:schemeClr>
                </a:solidFill>
              </a:defRPr>
            </a:lvl2pPr>
            <a:lvl3pPr marL="3840480" indent="0">
              <a:buNone/>
              <a:defRPr sz="7560">
                <a:solidFill>
                  <a:schemeClr val="tx1">
                    <a:tint val="75000"/>
                  </a:schemeClr>
                </a:solidFill>
              </a:defRPr>
            </a:lvl3pPr>
            <a:lvl4pPr marL="5760720" indent="0">
              <a:buNone/>
              <a:defRPr sz="6720">
                <a:solidFill>
                  <a:schemeClr val="tx1">
                    <a:tint val="75000"/>
                  </a:schemeClr>
                </a:solidFill>
              </a:defRPr>
            </a:lvl4pPr>
            <a:lvl5pPr marL="7680960" indent="0">
              <a:buNone/>
              <a:defRPr sz="6720">
                <a:solidFill>
                  <a:schemeClr val="tx1">
                    <a:tint val="75000"/>
                  </a:schemeClr>
                </a:solidFill>
              </a:defRPr>
            </a:lvl5pPr>
            <a:lvl6pPr marL="9601200" indent="0">
              <a:buNone/>
              <a:defRPr sz="6720">
                <a:solidFill>
                  <a:schemeClr val="tx1">
                    <a:tint val="75000"/>
                  </a:schemeClr>
                </a:solidFill>
              </a:defRPr>
            </a:lvl6pPr>
            <a:lvl7pPr marL="11521440" indent="0">
              <a:buNone/>
              <a:defRPr sz="6720">
                <a:solidFill>
                  <a:schemeClr val="tx1">
                    <a:tint val="75000"/>
                  </a:schemeClr>
                </a:solidFill>
              </a:defRPr>
            </a:lvl7pPr>
            <a:lvl8pPr marL="13441680" indent="0">
              <a:buNone/>
              <a:defRPr sz="6720">
                <a:solidFill>
                  <a:schemeClr val="tx1">
                    <a:tint val="75000"/>
                  </a:schemeClr>
                </a:solidFill>
              </a:defRPr>
            </a:lvl8pPr>
            <a:lvl9pPr marL="15361920" indent="0">
              <a:buNone/>
              <a:defRPr sz="67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BF096B-0F0C-624E-B293-73C82A9F0640}" type="datetimeFigureOut">
              <a:rPr lang="en-US" smtClean="0"/>
              <a:t>1/16/17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5204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5923240" y="8763000"/>
            <a:ext cx="2176272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0BF096B-0F0C-624E-B293-73C82A9F0640}" type="datetimeFigureOut">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527110" y="1752603"/>
            <a:ext cx="4416552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527112" y="8069582"/>
            <a:ext cx="21662705"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4" name="Content Placeholder 3"/>
          <p:cNvSpPr>
            <a:spLocks noGrp="1"/>
          </p:cNvSpPr>
          <p:nvPr>
            <p:ph sz="half" idx="2"/>
          </p:nvPr>
        </p:nvSpPr>
        <p:spPr>
          <a:xfrm>
            <a:off x="3527112" y="12024360"/>
            <a:ext cx="21662705"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5923240" y="8069582"/>
            <a:ext cx="21769390" cy="3954778"/>
          </a:xfrm>
        </p:spPr>
        <p:txBody>
          <a:bodyPr anchor="b"/>
          <a:lstStyle>
            <a:lvl1pPr marL="0" indent="0">
              <a:buNone/>
              <a:defRPr sz="10080" b="1"/>
            </a:lvl1pPr>
            <a:lvl2pPr marL="1920240" indent="0">
              <a:buNone/>
              <a:defRPr sz="8400" b="1"/>
            </a:lvl2pPr>
            <a:lvl3pPr marL="3840480" indent="0">
              <a:buNone/>
              <a:defRPr sz="7560" b="1"/>
            </a:lvl3pPr>
            <a:lvl4pPr marL="5760720" indent="0">
              <a:buNone/>
              <a:defRPr sz="6720" b="1"/>
            </a:lvl4pPr>
            <a:lvl5pPr marL="7680960" indent="0">
              <a:buNone/>
              <a:defRPr sz="6720" b="1"/>
            </a:lvl5pPr>
            <a:lvl6pPr marL="9601200" indent="0">
              <a:buNone/>
              <a:defRPr sz="6720" b="1"/>
            </a:lvl6pPr>
            <a:lvl7pPr marL="11521440" indent="0">
              <a:buNone/>
              <a:defRPr sz="6720" b="1"/>
            </a:lvl7pPr>
            <a:lvl8pPr marL="13441680" indent="0">
              <a:buNone/>
              <a:defRPr sz="6720" b="1"/>
            </a:lvl8pPr>
            <a:lvl9pPr marL="15361920" indent="0">
              <a:buNone/>
              <a:defRPr sz="6720" b="1"/>
            </a:lvl9pPr>
          </a:lstStyle>
          <a:p>
            <a:pPr lvl="0"/>
            <a:r>
              <a:rPr lang="en-US" smtClean="0"/>
              <a:t>Click to edit Master text styles</a:t>
            </a:r>
          </a:p>
        </p:txBody>
      </p:sp>
      <p:sp>
        <p:nvSpPr>
          <p:cNvPr id="6" name="Content Placeholder 5"/>
          <p:cNvSpPr>
            <a:spLocks noGrp="1"/>
          </p:cNvSpPr>
          <p:nvPr>
            <p:ph sz="quarter" idx="4"/>
          </p:nvPr>
        </p:nvSpPr>
        <p:spPr>
          <a:xfrm>
            <a:off x="25923240" y="12024360"/>
            <a:ext cx="21769390"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0BF096B-0F0C-624E-B293-73C82A9F0640}" type="datetimeFigureOut">
              <a:rPr lang="en-US" smtClean="0"/>
              <a:t>1/16/17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0BF096B-0F0C-624E-B293-73C82A9F0640}" type="datetimeFigureOut">
              <a:rPr lang="en-US" smtClean="0"/>
              <a:t>1/16/17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BF096B-0F0C-624E-B293-73C82A9F0640}" type="datetimeFigureOut">
              <a:rPr lang="en-US" smtClean="0"/>
              <a:t>1/16/17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Content Placeholder 2"/>
          <p:cNvSpPr>
            <a:spLocks noGrp="1"/>
          </p:cNvSpPr>
          <p:nvPr>
            <p:ph idx="1"/>
          </p:nvPr>
        </p:nvSpPr>
        <p:spPr>
          <a:xfrm>
            <a:off x="21769390" y="4739642"/>
            <a:ext cx="25923240" cy="23393400"/>
          </a:xfrm>
        </p:spPr>
        <p:txBody>
          <a:bodyPr/>
          <a:lstStyle>
            <a:lvl1pPr>
              <a:defRPr sz="13440"/>
            </a:lvl1pPr>
            <a:lvl2pPr>
              <a:defRPr sz="11760"/>
            </a:lvl2pPr>
            <a:lvl3pPr>
              <a:defRPr sz="10080"/>
            </a:lvl3pPr>
            <a:lvl4pPr>
              <a:defRPr sz="8400"/>
            </a:lvl4pPr>
            <a:lvl5pPr>
              <a:defRPr sz="8400"/>
            </a:lvl5pPr>
            <a:lvl6pPr>
              <a:defRPr sz="8400"/>
            </a:lvl6pPr>
            <a:lvl7pPr>
              <a:defRPr sz="8400"/>
            </a:lvl7pPr>
            <a:lvl8pPr>
              <a:defRPr sz="8400"/>
            </a:lvl8pPr>
            <a:lvl9pPr>
              <a:defRPr sz="8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BF096B-0F0C-624E-B293-73C82A9F0640}" type="datetimeFigureOut">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27112" y="2194560"/>
            <a:ext cx="16515395" cy="7680960"/>
          </a:xfrm>
        </p:spPr>
        <p:txBody>
          <a:bodyPr anchor="b"/>
          <a:lstStyle>
            <a:lvl1pPr>
              <a:defRPr sz="134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1769390" y="4739642"/>
            <a:ext cx="25923240" cy="23393400"/>
          </a:xfrm>
        </p:spPr>
        <p:txBody>
          <a:bodyPr anchor="t"/>
          <a:lstStyle>
            <a:lvl1pPr marL="0" indent="0">
              <a:buNone/>
              <a:defRPr sz="13440"/>
            </a:lvl1pPr>
            <a:lvl2pPr marL="1920240" indent="0">
              <a:buNone/>
              <a:defRPr sz="11760"/>
            </a:lvl2pPr>
            <a:lvl3pPr marL="3840480" indent="0">
              <a:buNone/>
              <a:defRPr sz="10080"/>
            </a:lvl3pPr>
            <a:lvl4pPr marL="5760720" indent="0">
              <a:buNone/>
              <a:defRPr sz="8400"/>
            </a:lvl4pPr>
            <a:lvl5pPr marL="7680960" indent="0">
              <a:buNone/>
              <a:defRPr sz="8400"/>
            </a:lvl5pPr>
            <a:lvl6pPr marL="9601200" indent="0">
              <a:buNone/>
              <a:defRPr sz="8400"/>
            </a:lvl6pPr>
            <a:lvl7pPr marL="11521440" indent="0">
              <a:buNone/>
              <a:defRPr sz="8400"/>
            </a:lvl7pPr>
            <a:lvl8pPr marL="13441680" indent="0">
              <a:buNone/>
              <a:defRPr sz="8400"/>
            </a:lvl8pPr>
            <a:lvl9pPr marL="15361920" indent="0">
              <a:buNone/>
              <a:defRPr sz="84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527112" y="9875520"/>
            <a:ext cx="16515395" cy="18295622"/>
          </a:xfrm>
        </p:spPr>
        <p:txBody>
          <a:bodyPr/>
          <a:lstStyle>
            <a:lvl1pPr marL="0" indent="0">
              <a:buNone/>
              <a:defRPr sz="6720"/>
            </a:lvl1pPr>
            <a:lvl2pPr marL="1920240" indent="0">
              <a:buNone/>
              <a:defRPr sz="5880"/>
            </a:lvl2pPr>
            <a:lvl3pPr marL="3840480" indent="0">
              <a:buNone/>
              <a:defRPr sz="5040"/>
            </a:lvl3pPr>
            <a:lvl4pPr marL="5760720" indent="0">
              <a:buNone/>
              <a:defRPr sz="4200"/>
            </a:lvl4pPr>
            <a:lvl5pPr marL="7680960" indent="0">
              <a:buNone/>
              <a:defRPr sz="4200"/>
            </a:lvl5pPr>
            <a:lvl6pPr marL="9601200" indent="0">
              <a:buNone/>
              <a:defRPr sz="4200"/>
            </a:lvl6pPr>
            <a:lvl7pPr marL="11521440" indent="0">
              <a:buNone/>
              <a:defRPr sz="4200"/>
            </a:lvl7pPr>
            <a:lvl8pPr marL="13441680" indent="0">
              <a:buNone/>
              <a:defRPr sz="4200"/>
            </a:lvl8pPr>
            <a:lvl9pPr marL="15361920" indent="0">
              <a:buNone/>
              <a:defRPr sz="4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BF096B-0F0C-624E-B293-73C82A9F0640}" type="datetimeFigureOut">
              <a:rPr lang="en-US" smtClean="0"/>
              <a:t>1/16/17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8F43F7-224E-9344-A7BC-79F603ECB63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520440" y="1752603"/>
            <a:ext cx="4416552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520440" y="8763000"/>
            <a:ext cx="4416552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520440" y="30510482"/>
            <a:ext cx="11521440" cy="1752600"/>
          </a:xfrm>
          <a:prstGeom prst="rect">
            <a:avLst/>
          </a:prstGeom>
        </p:spPr>
        <p:txBody>
          <a:bodyPr vert="horz" lIns="91440" tIns="45720" rIns="91440" bIns="45720" rtlCol="0" anchor="ctr"/>
          <a:lstStyle>
            <a:lvl1pPr algn="l">
              <a:defRPr sz="5040">
                <a:solidFill>
                  <a:schemeClr val="tx1">
                    <a:tint val="75000"/>
                  </a:schemeClr>
                </a:solidFill>
              </a:defRPr>
            </a:lvl1pPr>
          </a:lstStyle>
          <a:p>
            <a:fld id="{00BF096B-0F0C-624E-B293-73C82A9F0640}" type="datetimeFigureOut">
              <a:rPr lang="en-US" smtClean="0"/>
              <a:t>1/16/17</a:t>
            </a:fld>
            <a:endParaRPr lang="en-US"/>
          </a:p>
        </p:txBody>
      </p:sp>
      <p:sp>
        <p:nvSpPr>
          <p:cNvPr id="5" name="Footer Placeholder 4"/>
          <p:cNvSpPr>
            <a:spLocks noGrp="1"/>
          </p:cNvSpPr>
          <p:nvPr>
            <p:ph type="ftr" sz="quarter" idx="3"/>
          </p:nvPr>
        </p:nvSpPr>
        <p:spPr>
          <a:xfrm>
            <a:off x="16962120" y="30510482"/>
            <a:ext cx="17282160" cy="1752600"/>
          </a:xfrm>
          <a:prstGeom prst="rect">
            <a:avLst/>
          </a:prstGeom>
        </p:spPr>
        <p:txBody>
          <a:bodyPr vert="horz" lIns="91440" tIns="45720" rIns="91440" bIns="45720" rtlCol="0" anchor="ctr"/>
          <a:lstStyle>
            <a:lvl1pPr algn="ctr">
              <a:defRPr sz="50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6164520" y="30510482"/>
            <a:ext cx="11521440" cy="1752600"/>
          </a:xfrm>
          <a:prstGeom prst="rect">
            <a:avLst/>
          </a:prstGeom>
        </p:spPr>
        <p:txBody>
          <a:bodyPr vert="horz" lIns="91440" tIns="45720" rIns="91440" bIns="45720" rtlCol="0" anchor="ctr"/>
          <a:lstStyle>
            <a:lvl1pPr algn="r">
              <a:defRPr sz="5040">
                <a:solidFill>
                  <a:schemeClr val="tx1">
                    <a:tint val="75000"/>
                  </a:schemeClr>
                </a:solidFill>
              </a:defRPr>
            </a:lvl1pPr>
          </a:lstStyle>
          <a:p>
            <a:fld id="{8B8F43F7-224E-9344-A7BC-79F603ECB63B}" type="slidenum">
              <a:rPr lang="en-US" smtClean="0"/>
              <a:t>‹#›</a:t>
            </a:fld>
            <a:endParaRPr lang="en-US"/>
          </a:p>
        </p:txBody>
      </p:sp>
    </p:spTree>
    <p:extLst>
      <p:ext uri="{BB962C8B-B14F-4D97-AF65-F5344CB8AC3E}">
        <p14:creationId xmlns:p14="http://schemas.microsoft.com/office/powerpoint/2010/main" val="1666737668"/>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3840480" rtl="0" eaLnBrk="1" latinLnBrk="0" hangingPunct="1">
        <a:lnSpc>
          <a:spcPct val="90000"/>
        </a:lnSpc>
        <a:spcBef>
          <a:spcPct val="0"/>
        </a:spcBef>
        <a:buNone/>
        <a:defRPr sz="18480" kern="1200">
          <a:solidFill>
            <a:schemeClr val="tx1"/>
          </a:solidFill>
          <a:latin typeface="+mj-lt"/>
          <a:ea typeface="+mj-ea"/>
          <a:cs typeface="+mj-cs"/>
        </a:defRPr>
      </a:lvl1pPr>
    </p:titleStyle>
    <p:bodyStyle>
      <a:lvl1pPr marL="960120" indent="-960120" algn="l" defTabSz="3840480" rtl="0" eaLnBrk="1" latinLnBrk="0" hangingPunct="1">
        <a:lnSpc>
          <a:spcPct val="90000"/>
        </a:lnSpc>
        <a:spcBef>
          <a:spcPts val="4200"/>
        </a:spcBef>
        <a:buFont typeface="Arial" panose="020B0604020202020204" pitchFamily="34" charset="0"/>
        <a:buChar char="•"/>
        <a:defRPr sz="11760" kern="1200">
          <a:solidFill>
            <a:schemeClr val="tx1"/>
          </a:solidFill>
          <a:latin typeface="+mn-lt"/>
          <a:ea typeface="+mn-ea"/>
          <a:cs typeface="+mn-cs"/>
        </a:defRPr>
      </a:lvl1pPr>
      <a:lvl2pPr marL="2880360" indent="-960120" algn="l" defTabSz="3840480" rtl="0" eaLnBrk="1" latinLnBrk="0" hangingPunct="1">
        <a:lnSpc>
          <a:spcPct val="90000"/>
        </a:lnSpc>
        <a:spcBef>
          <a:spcPts val="2100"/>
        </a:spcBef>
        <a:buFont typeface="Arial" panose="020B0604020202020204" pitchFamily="34" charset="0"/>
        <a:buChar char="•"/>
        <a:defRPr sz="10080" kern="1200">
          <a:solidFill>
            <a:schemeClr val="tx1"/>
          </a:solidFill>
          <a:latin typeface="+mn-lt"/>
          <a:ea typeface="+mn-ea"/>
          <a:cs typeface="+mn-cs"/>
        </a:defRPr>
      </a:lvl2pPr>
      <a:lvl3pPr marL="4800600" indent="-960120" algn="l" defTabSz="3840480" rtl="0" eaLnBrk="1" latinLnBrk="0" hangingPunct="1">
        <a:lnSpc>
          <a:spcPct val="90000"/>
        </a:lnSpc>
        <a:spcBef>
          <a:spcPts val="2100"/>
        </a:spcBef>
        <a:buFont typeface="Arial" panose="020B0604020202020204" pitchFamily="34" charset="0"/>
        <a:buChar char="•"/>
        <a:defRPr sz="8400" kern="1200">
          <a:solidFill>
            <a:schemeClr val="tx1"/>
          </a:solidFill>
          <a:latin typeface="+mn-lt"/>
          <a:ea typeface="+mn-ea"/>
          <a:cs typeface="+mn-cs"/>
        </a:defRPr>
      </a:lvl3pPr>
      <a:lvl4pPr marL="67208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4pPr>
      <a:lvl5pPr marL="864108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5pPr>
      <a:lvl6pPr marL="1056132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6pPr>
      <a:lvl7pPr marL="1248156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7pPr>
      <a:lvl8pPr marL="1440180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8pPr>
      <a:lvl9pPr marL="16322040" indent="-960120" algn="l" defTabSz="3840480" rtl="0" eaLnBrk="1" latinLnBrk="0" hangingPunct="1">
        <a:lnSpc>
          <a:spcPct val="90000"/>
        </a:lnSpc>
        <a:spcBef>
          <a:spcPts val="2100"/>
        </a:spcBef>
        <a:buFont typeface="Arial" panose="020B0604020202020204" pitchFamily="34" charset="0"/>
        <a:buChar char="•"/>
        <a:defRPr sz="7560" kern="1200">
          <a:solidFill>
            <a:schemeClr val="tx1"/>
          </a:solidFill>
          <a:latin typeface="+mn-lt"/>
          <a:ea typeface="+mn-ea"/>
          <a:cs typeface="+mn-cs"/>
        </a:defRPr>
      </a:lvl9pPr>
    </p:bodyStyle>
    <p:otherStyle>
      <a:defPPr>
        <a:defRPr lang="en-US"/>
      </a:defPPr>
      <a:lvl1pPr marL="0" algn="l" defTabSz="3840480" rtl="0" eaLnBrk="1" latinLnBrk="0" hangingPunct="1">
        <a:defRPr sz="7560" kern="1200">
          <a:solidFill>
            <a:schemeClr val="tx1"/>
          </a:solidFill>
          <a:latin typeface="+mn-lt"/>
          <a:ea typeface="+mn-ea"/>
          <a:cs typeface="+mn-cs"/>
        </a:defRPr>
      </a:lvl1pPr>
      <a:lvl2pPr marL="1920240" algn="l" defTabSz="3840480" rtl="0" eaLnBrk="1" latinLnBrk="0" hangingPunct="1">
        <a:defRPr sz="7560" kern="1200">
          <a:solidFill>
            <a:schemeClr val="tx1"/>
          </a:solidFill>
          <a:latin typeface="+mn-lt"/>
          <a:ea typeface="+mn-ea"/>
          <a:cs typeface="+mn-cs"/>
        </a:defRPr>
      </a:lvl2pPr>
      <a:lvl3pPr marL="3840480" algn="l" defTabSz="3840480" rtl="0" eaLnBrk="1" latinLnBrk="0" hangingPunct="1">
        <a:defRPr sz="7560" kern="1200">
          <a:solidFill>
            <a:schemeClr val="tx1"/>
          </a:solidFill>
          <a:latin typeface="+mn-lt"/>
          <a:ea typeface="+mn-ea"/>
          <a:cs typeface="+mn-cs"/>
        </a:defRPr>
      </a:lvl3pPr>
      <a:lvl4pPr marL="5760720" algn="l" defTabSz="3840480" rtl="0" eaLnBrk="1" latinLnBrk="0" hangingPunct="1">
        <a:defRPr sz="7560" kern="1200">
          <a:solidFill>
            <a:schemeClr val="tx1"/>
          </a:solidFill>
          <a:latin typeface="+mn-lt"/>
          <a:ea typeface="+mn-ea"/>
          <a:cs typeface="+mn-cs"/>
        </a:defRPr>
      </a:lvl4pPr>
      <a:lvl5pPr marL="7680960" algn="l" defTabSz="3840480" rtl="0" eaLnBrk="1" latinLnBrk="0" hangingPunct="1">
        <a:defRPr sz="7560" kern="1200">
          <a:solidFill>
            <a:schemeClr val="tx1"/>
          </a:solidFill>
          <a:latin typeface="+mn-lt"/>
          <a:ea typeface="+mn-ea"/>
          <a:cs typeface="+mn-cs"/>
        </a:defRPr>
      </a:lvl5pPr>
      <a:lvl6pPr marL="9601200" algn="l" defTabSz="3840480" rtl="0" eaLnBrk="1" latinLnBrk="0" hangingPunct="1">
        <a:defRPr sz="7560" kern="1200">
          <a:solidFill>
            <a:schemeClr val="tx1"/>
          </a:solidFill>
          <a:latin typeface="+mn-lt"/>
          <a:ea typeface="+mn-ea"/>
          <a:cs typeface="+mn-cs"/>
        </a:defRPr>
      </a:lvl6pPr>
      <a:lvl7pPr marL="11521440" algn="l" defTabSz="3840480" rtl="0" eaLnBrk="1" latinLnBrk="0" hangingPunct="1">
        <a:defRPr sz="7560" kern="1200">
          <a:solidFill>
            <a:schemeClr val="tx1"/>
          </a:solidFill>
          <a:latin typeface="+mn-lt"/>
          <a:ea typeface="+mn-ea"/>
          <a:cs typeface="+mn-cs"/>
        </a:defRPr>
      </a:lvl7pPr>
      <a:lvl8pPr marL="13441680" algn="l" defTabSz="3840480" rtl="0" eaLnBrk="1" latinLnBrk="0" hangingPunct="1">
        <a:defRPr sz="7560" kern="1200">
          <a:solidFill>
            <a:schemeClr val="tx1"/>
          </a:solidFill>
          <a:latin typeface="+mn-lt"/>
          <a:ea typeface="+mn-ea"/>
          <a:cs typeface="+mn-cs"/>
        </a:defRPr>
      </a:lvl8pPr>
      <a:lvl9pPr marL="15361920" algn="l" defTabSz="3840480" rtl="0" eaLnBrk="1" latinLnBrk="0" hangingPunct="1">
        <a:defRPr sz="7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hyperlink" Target="mailto:nickmm@umich.edu" TargetMode="External"/><Relationship Id="rId7" Type="http://schemas.openxmlformats.org/officeDocument/2006/relationships/hyperlink" Target="http://bit.ly/nicholasmmichalak" TargetMode="External"/><Relationship Id="rId8" Type="http://schemas.openxmlformats.org/officeDocument/2006/relationships/image" Target="../media/image5.tiff"/><Relationship Id="rId9" Type="http://schemas.openxmlformats.org/officeDocument/2006/relationships/image" Target="../media/image6.tiff"/><Relationship Id="rId10" Type="http://schemas.openxmlformats.org/officeDocument/2006/relationships/hyperlink" Target="https://aspredicted.org/u4wq5.pdf" TargetMode="External"/><Relationship Id="rId1" Type="http://schemas.openxmlformats.org/officeDocument/2006/relationships/slideLayout" Target="../slideLayouts/slideLayout7.xml"/><Relationship Id="rId2"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566264" y="617454"/>
            <a:ext cx="27012524" cy="2553181"/>
          </a:xfrm>
          <a:prstGeom prst="roundRect">
            <a:avLst/>
          </a:prstGeom>
          <a:noFill/>
          <a:ln>
            <a:solidFill>
              <a:schemeClr val="tx1"/>
            </a:solidFill>
          </a:ln>
        </p:spPr>
        <p:txBody>
          <a:bodyPr wrap="none" rtlCol="0">
            <a:spAutoFit/>
          </a:bodyPr>
          <a:lstStyle/>
          <a:p>
            <a:pPr algn="ctr"/>
            <a:r>
              <a:rPr lang="en-US" sz="7198" b="1" dirty="0">
                <a:latin typeface="Helvetica" charset="0"/>
                <a:ea typeface="Helvetica" charset="0"/>
                <a:cs typeface="Helvetica" charset="0"/>
              </a:rPr>
              <a:t>Power Play: </a:t>
            </a:r>
            <a:r>
              <a:rPr lang="en-US" sz="7198" b="1" dirty="0">
                <a:latin typeface="Helvetica" charset="0"/>
                <a:ea typeface="Helvetica" charset="0"/>
                <a:cs typeface="Helvetica" charset="0"/>
              </a:rPr>
              <a:t>Status-sensitive men may strategically modulate</a:t>
            </a:r>
            <a:endParaRPr lang="en-US" sz="7198" b="1" dirty="0">
              <a:latin typeface="Helvetica" charset="0"/>
              <a:ea typeface="Helvetica" charset="0"/>
              <a:cs typeface="Helvetica" charset="0"/>
            </a:endParaRPr>
          </a:p>
          <a:p>
            <a:pPr algn="ctr"/>
            <a:r>
              <a:rPr lang="en-US" sz="7198" b="1" dirty="0">
                <a:latin typeface="Helvetica" charset="0"/>
                <a:ea typeface="Helvetica" charset="0"/>
                <a:cs typeface="Helvetica" charset="0"/>
              </a:rPr>
              <a:t>their </a:t>
            </a:r>
            <a:r>
              <a:rPr lang="en-US" sz="7198" b="1" dirty="0">
                <a:latin typeface="Helvetica" charset="0"/>
                <a:ea typeface="Helvetica" charset="0"/>
                <a:cs typeface="Helvetica" charset="0"/>
              </a:rPr>
              <a:t>desire </a:t>
            </a:r>
            <a:r>
              <a:rPr lang="en-US" sz="7198" b="1" dirty="0">
                <a:latin typeface="Helvetica" charset="0"/>
                <a:ea typeface="Helvetica" charset="0"/>
                <a:cs typeface="Helvetica" charset="0"/>
              </a:rPr>
              <a:t>for </a:t>
            </a:r>
            <a:r>
              <a:rPr lang="en-US" sz="7198" b="1" dirty="0">
                <a:latin typeface="Helvetica" charset="0"/>
                <a:ea typeface="Helvetica" charset="0"/>
                <a:cs typeface="Helvetica" charset="0"/>
              </a:rPr>
              <a:t>intergroup dominance</a:t>
            </a:r>
            <a:endParaRPr lang="en-US" sz="7198" b="1" dirty="0">
              <a:latin typeface="Helvetica" charset="0"/>
              <a:ea typeface="Helvetica" charset="0"/>
              <a:cs typeface="Helvetica" charset="0"/>
            </a:endParaRPr>
          </a:p>
        </p:txBody>
      </p:sp>
      <p:sp>
        <p:nvSpPr>
          <p:cNvPr id="5" name="TextBox 4"/>
          <p:cNvSpPr txBox="1"/>
          <p:nvPr/>
        </p:nvSpPr>
        <p:spPr>
          <a:xfrm>
            <a:off x="21035543" y="3334724"/>
            <a:ext cx="8073964" cy="2145268"/>
          </a:xfrm>
          <a:prstGeom prst="roundRect">
            <a:avLst/>
          </a:prstGeom>
          <a:noFill/>
          <a:ln>
            <a:solidFill>
              <a:schemeClr val="tx1"/>
            </a:solidFill>
          </a:ln>
        </p:spPr>
        <p:txBody>
          <a:bodyPr wrap="none" rtlCol="0">
            <a:spAutoFit/>
          </a:bodyPr>
          <a:lstStyle/>
          <a:p>
            <a:pPr algn="ctr"/>
            <a:r>
              <a:rPr lang="en-US" sz="6000" b="1" dirty="0">
                <a:latin typeface="Helvetica" charset="0"/>
                <a:ea typeface="Helvetica" charset="0"/>
                <a:cs typeface="Helvetica" charset="0"/>
              </a:rPr>
              <a:t>Nicholas M. </a:t>
            </a:r>
            <a:r>
              <a:rPr lang="en-US" sz="6000" b="1" dirty="0" err="1">
                <a:latin typeface="Helvetica" charset="0"/>
                <a:ea typeface="Helvetica" charset="0"/>
                <a:cs typeface="Helvetica" charset="0"/>
              </a:rPr>
              <a:t>Michalak</a:t>
            </a:r>
            <a:endParaRPr lang="en-US" sz="6000" b="1" dirty="0">
              <a:latin typeface="Helvetica" charset="0"/>
              <a:ea typeface="Helvetica" charset="0"/>
              <a:cs typeface="Helvetica" charset="0"/>
            </a:endParaRPr>
          </a:p>
          <a:p>
            <a:pPr algn="ctr"/>
            <a:r>
              <a:rPr lang="en-US" sz="6000" b="1" dirty="0">
                <a:latin typeface="Helvetica" charset="0"/>
                <a:ea typeface="Helvetica" charset="0"/>
                <a:cs typeface="Helvetica" charset="0"/>
              </a:rPr>
              <a:t>Robin. S. Edelstein</a:t>
            </a:r>
          </a:p>
        </p:txBody>
      </p:sp>
      <p:sp>
        <p:nvSpPr>
          <p:cNvPr id="15" name="Cloud Callout 14"/>
          <p:cNvSpPr>
            <a:spLocks noChangeAspect="1"/>
          </p:cNvSpPr>
          <p:nvPr/>
        </p:nvSpPr>
        <p:spPr>
          <a:xfrm flipH="1">
            <a:off x="9578351" y="10269070"/>
            <a:ext cx="4572000" cy="2743200"/>
          </a:xfrm>
          <a:prstGeom prst="cloudCallou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620"/>
          </a:p>
        </p:txBody>
      </p:sp>
      <p:sp>
        <p:nvSpPr>
          <p:cNvPr id="6" name="TextBox 5"/>
          <p:cNvSpPr txBox="1"/>
          <p:nvPr/>
        </p:nvSpPr>
        <p:spPr>
          <a:xfrm>
            <a:off x="10640228" y="11029455"/>
            <a:ext cx="2993858" cy="1200329"/>
          </a:xfrm>
          <a:prstGeom prst="rect">
            <a:avLst/>
          </a:prstGeom>
          <a:noFill/>
        </p:spPr>
        <p:txBody>
          <a:bodyPr wrap="square" rtlCol="0">
            <a:spAutoFit/>
          </a:bodyPr>
          <a:lstStyle/>
          <a:p>
            <a:r>
              <a:rPr lang="mr-IN" sz="2400" b="1" dirty="0">
                <a:latin typeface="Helvetica" charset="0"/>
                <a:ea typeface="Helvetica" charset="0"/>
                <a:cs typeface="Helvetica" charset="0"/>
              </a:rPr>
              <a:t>…</a:t>
            </a:r>
            <a:r>
              <a:rPr lang="en-US" sz="2400" b="1" dirty="0">
                <a:latin typeface="Helvetica" charset="0"/>
                <a:ea typeface="Helvetica" charset="0"/>
                <a:cs typeface="Helvetica" charset="0"/>
              </a:rPr>
              <a:t>someone else had power over you</a:t>
            </a:r>
            <a:r>
              <a:rPr lang="mr-IN" sz="2400" b="1" dirty="0">
                <a:latin typeface="Helvetica" charset="0"/>
                <a:ea typeface="Helvetica" charset="0"/>
                <a:cs typeface="Helvetica" charset="0"/>
              </a:rPr>
              <a:t>…</a:t>
            </a:r>
            <a:endParaRPr lang="en-US" sz="2400" b="1" dirty="0">
              <a:latin typeface="Helvetica" charset="0"/>
              <a:ea typeface="Helvetica" charset="0"/>
              <a:cs typeface="Helvetica" charset="0"/>
            </a:endParaRPr>
          </a:p>
        </p:txBody>
      </p:sp>
      <p:sp>
        <p:nvSpPr>
          <p:cNvPr id="19" name="Cloud Callout 18"/>
          <p:cNvSpPr>
            <a:spLocks noChangeAspect="1"/>
          </p:cNvSpPr>
          <p:nvPr/>
        </p:nvSpPr>
        <p:spPr>
          <a:xfrm flipH="1">
            <a:off x="9439268" y="15905065"/>
            <a:ext cx="4572000" cy="2743200"/>
          </a:xfrm>
          <a:prstGeom prst="cloudCallou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620"/>
          </a:p>
        </p:txBody>
      </p:sp>
      <p:sp>
        <p:nvSpPr>
          <p:cNvPr id="18" name="TextBox 17"/>
          <p:cNvSpPr txBox="1"/>
          <p:nvPr/>
        </p:nvSpPr>
        <p:spPr>
          <a:xfrm>
            <a:off x="10501144" y="16618596"/>
            <a:ext cx="3070058" cy="1200329"/>
          </a:xfrm>
          <a:prstGeom prst="rect">
            <a:avLst/>
          </a:prstGeom>
          <a:noFill/>
        </p:spPr>
        <p:txBody>
          <a:bodyPr wrap="square" rtlCol="0">
            <a:spAutoFit/>
          </a:bodyPr>
          <a:lstStyle/>
          <a:p>
            <a:r>
              <a:rPr lang="mr-IN" sz="2400" b="1" dirty="0">
                <a:latin typeface="Helvetica" charset="0"/>
                <a:ea typeface="Helvetica" charset="0"/>
                <a:cs typeface="Helvetica" charset="0"/>
              </a:rPr>
              <a:t>…</a:t>
            </a:r>
            <a:r>
              <a:rPr lang="en-US" sz="2400" b="1" dirty="0">
                <a:latin typeface="Helvetica" charset="0"/>
                <a:ea typeface="Helvetica" charset="0"/>
                <a:cs typeface="Helvetica" charset="0"/>
              </a:rPr>
              <a:t>you engaged in an everyday task or activity</a:t>
            </a:r>
            <a:r>
              <a:rPr lang="mr-IN" sz="2400" b="1" dirty="0">
                <a:latin typeface="Helvetica" charset="0"/>
                <a:ea typeface="Helvetica" charset="0"/>
                <a:cs typeface="Helvetica" charset="0"/>
              </a:rPr>
              <a:t>…</a:t>
            </a:r>
            <a:endParaRPr lang="en-US" sz="2400" b="1" dirty="0">
              <a:latin typeface="Helvetica" charset="0"/>
              <a:ea typeface="Helvetica" charset="0"/>
              <a:cs typeface="Helvetica" charset="0"/>
            </a:endParaRPr>
          </a:p>
        </p:txBody>
      </p:sp>
      <p:sp>
        <p:nvSpPr>
          <p:cNvPr id="21" name="Cloud Callout 20"/>
          <p:cNvSpPr>
            <a:spLocks noChangeAspect="1"/>
          </p:cNvSpPr>
          <p:nvPr/>
        </p:nvSpPr>
        <p:spPr>
          <a:xfrm flipH="1">
            <a:off x="9578351" y="21227775"/>
            <a:ext cx="4572000" cy="2743200"/>
          </a:xfrm>
          <a:prstGeom prst="cloudCallou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620"/>
          </a:p>
        </p:txBody>
      </p:sp>
      <p:sp>
        <p:nvSpPr>
          <p:cNvPr id="20" name="TextBox 19"/>
          <p:cNvSpPr txBox="1"/>
          <p:nvPr/>
        </p:nvSpPr>
        <p:spPr>
          <a:xfrm>
            <a:off x="10609554" y="21819465"/>
            <a:ext cx="3255284" cy="1569660"/>
          </a:xfrm>
          <a:prstGeom prst="rect">
            <a:avLst/>
          </a:prstGeom>
          <a:noFill/>
        </p:spPr>
        <p:txBody>
          <a:bodyPr wrap="square" rtlCol="0">
            <a:spAutoFit/>
          </a:bodyPr>
          <a:lstStyle/>
          <a:p>
            <a:r>
              <a:rPr lang="mr-IN" sz="2400" b="1" dirty="0">
                <a:latin typeface="Helvetica" charset="0"/>
                <a:ea typeface="Helvetica" charset="0"/>
                <a:cs typeface="Helvetica" charset="0"/>
              </a:rPr>
              <a:t>…</a:t>
            </a:r>
            <a:r>
              <a:rPr lang="en-US" sz="2400" b="1" dirty="0">
                <a:latin typeface="Helvetica" charset="0"/>
                <a:ea typeface="Helvetica" charset="0"/>
                <a:cs typeface="Helvetica" charset="0"/>
              </a:rPr>
              <a:t>you had power over another individual or</a:t>
            </a:r>
          </a:p>
          <a:p>
            <a:r>
              <a:rPr lang="en-US" sz="2400" b="1" dirty="0">
                <a:latin typeface="Helvetica" charset="0"/>
                <a:ea typeface="Helvetica" charset="0"/>
                <a:cs typeface="Helvetica" charset="0"/>
              </a:rPr>
              <a:t>individuals</a:t>
            </a:r>
            <a:r>
              <a:rPr lang="mr-IN" sz="2400" b="1" dirty="0">
                <a:latin typeface="Helvetica" charset="0"/>
                <a:ea typeface="Helvetica" charset="0"/>
                <a:cs typeface="Helvetica" charset="0"/>
              </a:rPr>
              <a:t>…</a:t>
            </a:r>
            <a:endParaRPr lang="en-US" sz="2400" b="1" dirty="0">
              <a:latin typeface="Helvetica" charset="0"/>
              <a:ea typeface="Helvetica" charset="0"/>
              <a:cs typeface="Helvetica" charset="0"/>
            </a:endParaRPr>
          </a:p>
        </p:txBody>
      </p:sp>
      <p:pic>
        <p:nvPicPr>
          <p:cNvPr id="31" name="Picture 30"/>
          <p:cNvPicPr>
            <a:picLocks noChangeAspect="1"/>
          </p:cNvPicPr>
          <p:nvPr/>
        </p:nvPicPr>
        <p:blipFill rotWithShape="1">
          <a:blip r:embed="rId2"/>
          <a:srcRect l="20639"/>
          <a:stretch/>
        </p:blipFill>
        <p:spPr>
          <a:xfrm>
            <a:off x="3002968" y="14884529"/>
            <a:ext cx="3628396" cy="4572000"/>
          </a:xfrm>
          <a:prstGeom prst="rect">
            <a:avLst/>
          </a:prstGeom>
        </p:spPr>
      </p:pic>
      <p:sp>
        <p:nvSpPr>
          <p:cNvPr id="33" name="TextBox 32"/>
          <p:cNvSpPr txBox="1"/>
          <p:nvPr/>
        </p:nvSpPr>
        <p:spPr>
          <a:xfrm>
            <a:off x="23774257" y="14884527"/>
            <a:ext cx="6509728" cy="5005626"/>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pPr algn="ctr"/>
            <a:r>
              <a:rPr lang="en-US" sz="3600" b="1" dirty="0">
                <a:latin typeface="Helvetica" charset="0"/>
                <a:ea typeface="Helvetica" charset="0"/>
                <a:cs typeface="Helvetica" charset="0"/>
              </a:rPr>
              <a:t>Social Dominance Orientation</a:t>
            </a:r>
          </a:p>
          <a:p>
            <a:r>
              <a:rPr lang="en-US" sz="3600" i="1" dirty="0">
                <a:latin typeface="Helvetica" charset="0"/>
                <a:ea typeface="Helvetica" charset="0"/>
                <a:cs typeface="Helvetica" charset="0"/>
              </a:rPr>
              <a:t>“It’s probably a good thing that certain groups are at the top and other groups are at the bottom.”</a:t>
            </a:r>
          </a:p>
          <a:p>
            <a:r>
              <a:rPr lang="en-US" sz="3600" dirty="0">
                <a:latin typeface="Helvetica" charset="0"/>
                <a:ea typeface="Helvetica" charset="0"/>
                <a:cs typeface="Helvetica" charset="0"/>
              </a:rPr>
              <a:t>(1 = </a:t>
            </a:r>
            <a:r>
              <a:rPr lang="en-US" sz="3600" i="1" dirty="0">
                <a:latin typeface="Helvetica" charset="0"/>
                <a:ea typeface="Helvetica" charset="0"/>
                <a:cs typeface="Helvetica" charset="0"/>
              </a:rPr>
              <a:t>Strongly oppose</a:t>
            </a:r>
            <a:r>
              <a:rPr lang="en-US" sz="3600" dirty="0">
                <a:latin typeface="Helvetica" charset="0"/>
                <a:ea typeface="Helvetica" charset="0"/>
                <a:cs typeface="Helvetica" charset="0"/>
              </a:rPr>
              <a:t> to 7 = </a:t>
            </a:r>
            <a:r>
              <a:rPr lang="en-US" sz="3600" i="1" dirty="0">
                <a:latin typeface="Helvetica" charset="0"/>
                <a:ea typeface="Helvetica" charset="0"/>
                <a:cs typeface="Helvetica" charset="0"/>
              </a:rPr>
              <a:t>Strongly favor</a:t>
            </a:r>
            <a:r>
              <a:rPr lang="en-US" sz="3600" dirty="0">
                <a:latin typeface="Helvetica" charset="0"/>
                <a:ea typeface="Helvetica" charset="0"/>
                <a:cs typeface="Helvetica" charset="0"/>
              </a:rPr>
              <a:t>)</a:t>
            </a:r>
          </a:p>
        </p:txBody>
      </p:sp>
      <p:pic>
        <p:nvPicPr>
          <p:cNvPr id="34" name="Picture 33"/>
          <p:cNvPicPr>
            <a:picLocks noChangeAspect="1"/>
          </p:cNvPicPr>
          <p:nvPr/>
        </p:nvPicPr>
        <p:blipFill rotWithShape="1">
          <a:blip r:embed="rId2"/>
          <a:srcRect l="20639"/>
          <a:stretch/>
        </p:blipFill>
        <p:spPr>
          <a:xfrm>
            <a:off x="17594724" y="14884529"/>
            <a:ext cx="3628396" cy="4572000"/>
          </a:xfrm>
          <a:prstGeom prst="rect">
            <a:avLst/>
          </a:prstGeom>
        </p:spPr>
      </p:pic>
      <p:sp>
        <p:nvSpPr>
          <p:cNvPr id="35" name="TextBox 34"/>
          <p:cNvSpPr txBox="1"/>
          <p:nvPr/>
        </p:nvSpPr>
        <p:spPr>
          <a:xfrm>
            <a:off x="2226365" y="13263830"/>
            <a:ext cx="5181600" cy="1460506"/>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pPr algn="ctr"/>
            <a:r>
              <a:rPr lang="en-US" sz="4000" b="1" dirty="0">
                <a:latin typeface="Helvetica" charset="0"/>
                <a:ea typeface="Helvetica" charset="0"/>
                <a:cs typeface="Helvetica" charset="0"/>
              </a:rPr>
              <a:t>Saliva sample 1</a:t>
            </a:r>
          </a:p>
          <a:p>
            <a:pPr algn="ctr"/>
            <a:r>
              <a:rPr lang="en-US" sz="4000" b="1" dirty="0">
                <a:latin typeface="Helvetica" charset="0"/>
                <a:ea typeface="Helvetica" charset="0"/>
                <a:cs typeface="Helvetica" charset="0"/>
              </a:rPr>
              <a:t>(only Experiment 4)</a:t>
            </a:r>
          </a:p>
        </p:txBody>
      </p:sp>
      <p:sp>
        <p:nvSpPr>
          <p:cNvPr id="36" name="TextBox 35"/>
          <p:cNvSpPr txBox="1"/>
          <p:nvPr/>
        </p:nvSpPr>
        <p:spPr>
          <a:xfrm>
            <a:off x="16818121" y="13263830"/>
            <a:ext cx="5181600" cy="1460506"/>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pPr algn="ctr"/>
            <a:r>
              <a:rPr lang="en-US" sz="4000" b="1" dirty="0">
                <a:latin typeface="Helvetica" charset="0"/>
                <a:ea typeface="Helvetica" charset="0"/>
                <a:cs typeface="Helvetica" charset="0"/>
              </a:rPr>
              <a:t>Saliva sample 2</a:t>
            </a:r>
          </a:p>
          <a:p>
            <a:pPr algn="ctr"/>
            <a:r>
              <a:rPr lang="en-US" sz="4000" b="1" dirty="0">
                <a:latin typeface="Helvetica" charset="0"/>
                <a:ea typeface="Helvetica" charset="0"/>
                <a:cs typeface="Helvetica" charset="0"/>
              </a:rPr>
              <a:t>(only Experiment 4)</a:t>
            </a:r>
          </a:p>
        </p:txBody>
      </p:sp>
      <p:sp>
        <p:nvSpPr>
          <p:cNvPr id="38" name="TextBox 37"/>
          <p:cNvSpPr txBox="1"/>
          <p:nvPr/>
        </p:nvSpPr>
        <p:spPr>
          <a:xfrm>
            <a:off x="9286700" y="9053770"/>
            <a:ext cx="5181600" cy="783193"/>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pPr algn="ctr"/>
            <a:r>
              <a:rPr lang="en-US" sz="4000" b="1" dirty="0">
                <a:latin typeface="Helvetica" charset="0"/>
                <a:ea typeface="Helvetica" charset="0"/>
                <a:cs typeface="Helvetica" charset="0"/>
              </a:rPr>
              <a:t>Low Power Essay</a:t>
            </a:r>
          </a:p>
        </p:txBody>
      </p:sp>
      <p:sp>
        <p:nvSpPr>
          <p:cNvPr id="39" name="TextBox 38"/>
          <p:cNvSpPr txBox="1"/>
          <p:nvPr/>
        </p:nvSpPr>
        <p:spPr>
          <a:xfrm>
            <a:off x="9286700" y="19704139"/>
            <a:ext cx="5181600" cy="783193"/>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pPr algn="ctr"/>
            <a:r>
              <a:rPr lang="en-US" sz="4000" b="1" dirty="0">
                <a:latin typeface="Helvetica" charset="0"/>
                <a:ea typeface="Helvetica" charset="0"/>
                <a:cs typeface="Helvetica" charset="0"/>
              </a:rPr>
              <a:t>High Power Essay</a:t>
            </a:r>
          </a:p>
        </p:txBody>
      </p:sp>
      <p:sp>
        <p:nvSpPr>
          <p:cNvPr id="40" name="TextBox 39"/>
          <p:cNvSpPr txBox="1"/>
          <p:nvPr/>
        </p:nvSpPr>
        <p:spPr>
          <a:xfrm>
            <a:off x="9286700" y="14071177"/>
            <a:ext cx="5181600" cy="1460506"/>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pPr algn="ctr"/>
            <a:r>
              <a:rPr lang="en-US" sz="4000" b="1" dirty="0">
                <a:latin typeface="Helvetica" charset="0"/>
                <a:ea typeface="Helvetica" charset="0"/>
                <a:cs typeface="Helvetica" charset="0"/>
              </a:rPr>
              <a:t>Neutral Essay</a:t>
            </a:r>
          </a:p>
          <a:p>
            <a:pPr algn="ctr"/>
            <a:r>
              <a:rPr lang="en-US" sz="4000" b="1" dirty="0">
                <a:latin typeface="Helvetica" charset="0"/>
                <a:ea typeface="Helvetica" charset="0"/>
                <a:cs typeface="Helvetica" charset="0"/>
              </a:rPr>
              <a:t>(only Experiment 5)</a:t>
            </a:r>
          </a:p>
        </p:txBody>
      </p:sp>
      <p:sp>
        <p:nvSpPr>
          <p:cNvPr id="41" name="Right Arrow 40"/>
          <p:cNvSpPr/>
          <p:nvPr/>
        </p:nvSpPr>
        <p:spPr>
          <a:xfrm>
            <a:off x="6958321" y="16362266"/>
            <a:ext cx="1828800" cy="1828800"/>
          </a:xfrm>
          <a:prstGeom prst="rightArrow">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620"/>
          </a:p>
        </p:txBody>
      </p:sp>
      <p:sp>
        <p:nvSpPr>
          <p:cNvPr id="42" name="Right Arrow 41"/>
          <p:cNvSpPr/>
          <p:nvPr/>
        </p:nvSpPr>
        <p:spPr>
          <a:xfrm>
            <a:off x="14989319" y="16256129"/>
            <a:ext cx="1828800" cy="1828800"/>
          </a:xfrm>
          <a:prstGeom prst="rightArrow">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620"/>
          </a:p>
        </p:txBody>
      </p:sp>
      <p:sp>
        <p:nvSpPr>
          <p:cNvPr id="43" name="Right Arrow 42"/>
          <p:cNvSpPr/>
          <p:nvPr/>
        </p:nvSpPr>
        <p:spPr>
          <a:xfrm>
            <a:off x="21404632" y="16256129"/>
            <a:ext cx="1828800" cy="1828800"/>
          </a:xfrm>
          <a:prstGeom prst="rightArrow">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620"/>
          </a:p>
        </p:txBody>
      </p:sp>
      <p:sp>
        <p:nvSpPr>
          <p:cNvPr id="44" name="TextBox 43"/>
          <p:cNvSpPr txBox="1"/>
          <p:nvPr/>
        </p:nvSpPr>
        <p:spPr>
          <a:xfrm>
            <a:off x="2226367" y="5920849"/>
            <a:ext cx="46753670" cy="2485787"/>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pPr algn="ctr"/>
            <a:r>
              <a:rPr lang="en-US" sz="2800" b="1" dirty="0">
                <a:latin typeface="Helvetica" charset="0"/>
                <a:ea typeface="Helvetica" charset="0"/>
                <a:cs typeface="Helvetica" charset="0"/>
              </a:rPr>
              <a:t>Abstract</a:t>
            </a:r>
          </a:p>
          <a:p>
            <a:r>
              <a:rPr lang="en-US" sz="2800" dirty="0">
                <a:latin typeface="Helvetica" charset="0"/>
                <a:ea typeface="Helvetica" charset="0"/>
                <a:cs typeface="Helvetica" charset="0"/>
              </a:rPr>
              <a:t>Does feeling powerful (or not) affect men’s desire for intergroup dominance? In 5 experiments, men (and women in Experiments 2 and 5) recalled having power over others (high power) or someone else having power over them (low power). Then they reported their social dominance orientation (SDO), among other measures. We also measured men’s testosterone (T) reactivity (Experiment 4). We conducted an internal meta-analysis as well as a pre-registered replication on </a:t>
            </a:r>
            <a:r>
              <a:rPr lang="en-US" sz="2800" dirty="0" err="1">
                <a:latin typeface="Helvetica" charset="0"/>
                <a:ea typeface="Helvetica" charset="0"/>
                <a:cs typeface="Helvetica" charset="0"/>
              </a:rPr>
              <a:t>MTurk</a:t>
            </a:r>
            <a:r>
              <a:rPr lang="en-US" sz="2800" dirty="0">
                <a:latin typeface="Helvetica" charset="0"/>
                <a:ea typeface="Helvetica" charset="0"/>
                <a:cs typeface="Helvetica" charset="0"/>
              </a:rPr>
              <a:t> (Experiment 5) and found that the power manipulation had, at best, a trivially small effect on SDO. However, in experiment 4, </a:t>
            </a:r>
            <a:r>
              <a:rPr lang="en-US" sz="2800" dirty="0">
                <a:latin typeface="Helvetica" charset="0"/>
                <a:ea typeface="Helvetica" charset="0"/>
                <a:cs typeface="Helvetica" charset="0"/>
              </a:rPr>
              <a:t>we found a significant manipulation x T change interaction, such that greater </a:t>
            </a:r>
            <a:r>
              <a:rPr lang="en-US" sz="2800" dirty="0">
                <a:latin typeface="Helvetica" charset="0"/>
                <a:ea typeface="Helvetica" charset="0"/>
                <a:cs typeface="Helvetica" charset="0"/>
              </a:rPr>
              <a:t>T reactivity was positively associated with SDO in the low power condition and negatively associated with SDO in the high power condition. Despite the likely weak main effect of feeling powerful on SDO, testosterone reactivity may reflect sensitivity to power information, such that power-sensitive men modulate their SDO depending on their position in their status hierarchy.</a:t>
            </a:r>
          </a:p>
        </p:txBody>
      </p:sp>
      <p:sp>
        <p:nvSpPr>
          <p:cNvPr id="48" name="Right Arrow 47"/>
          <p:cNvSpPr/>
          <p:nvPr/>
        </p:nvSpPr>
        <p:spPr>
          <a:xfrm rot="19578058">
            <a:off x="30961670" y="15447864"/>
            <a:ext cx="1828800" cy="1828800"/>
          </a:xfrm>
          <a:prstGeom prst="rightArrow">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620"/>
          </a:p>
        </p:txBody>
      </p:sp>
      <p:sp>
        <p:nvSpPr>
          <p:cNvPr id="49" name="Right Arrow 48"/>
          <p:cNvSpPr/>
          <p:nvPr/>
        </p:nvSpPr>
        <p:spPr>
          <a:xfrm rot="2021942" flipV="1">
            <a:off x="30961670" y="17635496"/>
            <a:ext cx="1828800" cy="1828800"/>
          </a:xfrm>
          <a:prstGeom prst="rightArrow">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7620"/>
          </a:p>
        </p:txBody>
      </p:sp>
      <p:pic>
        <p:nvPicPr>
          <p:cNvPr id="52" name="Picture 51"/>
          <p:cNvPicPr>
            <a:picLocks noChangeAspect="1"/>
          </p:cNvPicPr>
          <p:nvPr/>
        </p:nvPicPr>
        <p:blipFill>
          <a:blip r:embed="rId3"/>
          <a:stretch>
            <a:fillRect/>
          </a:stretch>
        </p:blipFill>
        <p:spPr>
          <a:xfrm>
            <a:off x="33468155" y="9810794"/>
            <a:ext cx="10947400" cy="8153400"/>
          </a:xfrm>
          <a:prstGeom prst="rect">
            <a:avLst/>
          </a:prstGeom>
        </p:spPr>
      </p:pic>
      <p:pic>
        <p:nvPicPr>
          <p:cNvPr id="53" name="Picture 52"/>
          <p:cNvPicPr>
            <a:picLocks noChangeAspect="1"/>
          </p:cNvPicPr>
          <p:nvPr/>
        </p:nvPicPr>
        <p:blipFill>
          <a:blip r:embed="rId4"/>
          <a:stretch>
            <a:fillRect/>
          </a:stretch>
        </p:blipFill>
        <p:spPr>
          <a:xfrm>
            <a:off x="33468155" y="19368353"/>
            <a:ext cx="10947400" cy="8153400"/>
          </a:xfrm>
          <a:prstGeom prst="rect">
            <a:avLst/>
          </a:prstGeom>
        </p:spPr>
      </p:pic>
      <p:graphicFrame>
        <p:nvGraphicFramePr>
          <p:cNvPr id="54" name="Table 53"/>
          <p:cNvGraphicFramePr>
            <a:graphicFrameLocks noGrp="1"/>
          </p:cNvGraphicFramePr>
          <p:nvPr>
            <p:extLst>
              <p:ext uri="{D42A27DB-BD31-4B8C-83A1-F6EECF244321}">
                <p14:modId xmlns:p14="http://schemas.microsoft.com/office/powerpoint/2010/main" val="717512861"/>
              </p:ext>
            </p:extLst>
          </p:nvPr>
        </p:nvGraphicFramePr>
        <p:xfrm>
          <a:off x="2226365" y="25151226"/>
          <a:ext cx="15368364" cy="6209420"/>
        </p:xfrm>
        <a:graphic>
          <a:graphicData uri="http://schemas.openxmlformats.org/drawingml/2006/table">
            <a:tbl>
              <a:tblPr/>
              <a:tblGrid>
                <a:gridCol w="2561394"/>
                <a:gridCol w="2561394"/>
                <a:gridCol w="2561394"/>
                <a:gridCol w="2561394"/>
                <a:gridCol w="2561394"/>
                <a:gridCol w="2561394"/>
              </a:tblGrid>
              <a:tr h="365260">
                <a:tc>
                  <a:txBody>
                    <a:bodyPr/>
                    <a:lstStyle/>
                    <a:p>
                      <a:pPr algn="l" fontAlgn="b"/>
                      <a:r>
                        <a:rPr lang="en-US" sz="1800" b="1" i="0" u="none" strike="noStrike" dirty="0">
                          <a:solidFill>
                            <a:srgbClr val="000000"/>
                          </a:solidFill>
                          <a:effectLst/>
                          <a:latin typeface="Helvetica" charset="0"/>
                          <a:ea typeface="Helvetica" charset="0"/>
                          <a:cs typeface="Helvetica" charset="0"/>
                        </a:rPr>
                        <a:t>Sample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i="0" u="none" strike="noStrike" dirty="0">
                          <a:solidFill>
                            <a:srgbClr val="000000"/>
                          </a:solidFill>
                          <a:effectLst/>
                          <a:latin typeface="Helvetica" charset="0"/>
                          <a:ea typeface="Helvetica" charset="0"/>
                          <a:cs typeface="Helvetica" charset="0"/>
                        </a:rPr>
                        <a:t>Sex</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i="0" u="none" strike="noStrike" dirty="0">
                          <a:solidFill>
                            <a:srgbClr val="000000"/>
                          </a:solidFill>
                          <a:effectLst/>
                          <a:latin typeface="Helvetica" charset="0"/>
                          <a:ea typeface="Helvetica" charset="0"/>
                          <a:cs typeface="Helvetica" charset="0"/>
                        </a:rPr>
                        <a:t>Condition</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i="1" u="none" strike="noStrike" dirty="0">
                          <a:solidFill>
                            <a:srgbClr val="000000"/>
                          </a:solidFill>
                          <a:effectLst/>
                          <a:latin typeface="Helvetica" charset="0"/>
                          <a:ea typeface="Helvetica" charset="0"/>
                          <a:cs typeface="Helvetica" charset="0"/>
                        </a:rPr>
                        <a:t>n</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i="1" u="none" strike="noStrike" dirty="0" err="1" smtClean="0">
                          <a:solidFill>
                            <a:srgbClr val="000000"/>
                          </a:solidFill>
                          <a:effectLst/>
                          <a:latin typeface="Helvetica" charset="0"/>
                          <a:ea typeface="Helvetica" charset="0"/>
                          <a:cs typeface="Helvetica" charset="0"/>
                        </a:rPr>
                        <a:t>M</a:t>
                      </a:r>
                      <a:r>
                        <a:rPr lang="en-US" sz="1800" b="1" i="1" u="none" strike="noStrike" baseline="-25000" dirty="0" err="1" smtClean="0">
                          <a:solidFill>
                            <a:srgbClr val="000000"/>
                          </a:solidFill>
                          <a:effectLst/>
                          <a:latin typeface="Helvetica" charset="0"/>
                          <a:ea typeface="Helvetica" charset="0"/>
                          <a:cs typeface="Helvetica" charset="0"/>
                        </a:rPr>
                        <a:t>Age</a:t>
                      </a:r>
                      <a:endParaRPr lang="en-US" sz="1800" b="1" i="1" u="none" strike="noStrike" baseline="-25000"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1" i="1" u="none" strike="noStrike" dirty="0" err="1" smtClean="0">
                          <a:solidFill>
                            <a:srgbClr val="000000"/>
                          </a:solidFill>
                          <a:effectLst/>
                          <a:latin typeface="Helvetica" charset="0"/>
                          <a:ea typeface="Helvetica" charset="0"/>
                          <a:cs typeface="Helvetica" charset="0"/>
                        </a:rPr>
                        <a:t>SD</a:t>
                      </a:r>
                      <a:r>
                        <a:rPr lang="en-US" sz="1800" b="1" i="1" u="none" strike="noStrike" baseline="-25000" dirty="0" err="1" smtClean="0">
                          <a:solidFill>
                            <a:srgbClr val="000000"/>
                          </a:solidFill>
                          <a:effectLst/>
                          <a:latin typeface="Helvetica" charset="0"/>
                          <a:ea typeface="Helvetica" charset="0"/>
                          <a:cs typeface="Helvetica" charset="0"/>
                        </a:rPr>
                        <a:t>Age</a:t>
                      </a:r>
                      <a:endParaRPr lang="en-US" sz="1800" b="1" i="1" u="none" strike="noStrike" baseline="-25000"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1</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Female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Low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141</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dirty="0">
                          <a:solidFill>
                            <a:srgbClr val="000000"/>
                          </a:solidFill>
                          <a:effectLst/>
                          <a:latin typeface="Helvetica" charset="0"/>
                          <a:ea typeface="Helvetica" charset="0"/>
                          <a:cs typeface="Helvetica" charset="0"/>
                        </a:rPr>
                        <a:t>25.09</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9.29</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1</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Female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High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is-IS" sz="1800" b="0" i="0" u="none" strike="noStrike">
                          <a:solidFill>
                            <a:srgbClr val="000000"/>
                          </a:solidFill>
                          <a:effectLst/>
                          <a:latin typeface="Helvetica" charset="0"/>
                          <a:ea typeface="Helvetica" charset="0"/>
                          <a:cs typeface="Helvetica" charset="0"/>
                        </a:rPr>
                        <a:t>130</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23.68</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8.93</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1</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Low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44</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23.84</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uk-UA" sz="1800" b="0" i="0" u="none" strike="noStrike">
                          <a:solidFill>
                            <a:srgbClr val="000000"/>
                          </a:solidFill>
                          <a:effectLst/>
                          <a:latin typeface="Helvetica" charset="0"/>
                          <a:ea typeface="Helvetica" charset="0"/>
                          <a:cs typeface="Helvetica" charset="0"/>
                        </a:rPr>
                        <a:t>7.77</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1</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High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ru-RU" sz="1800" b="0" i="0" u="none" strike="noStrike">
                          <a:solidFill>
                            <a:srgbClr val="000000"/>
                          </a:solidFill>
                          <a:effectLst/>
                          <a:latin typeface="Helvetica" charset="0"/>
                          <a:ea typeface="Helvetica" charset="0"/>
                          <a:cs typeface="Helvetica" charset="0"/>
                        </a:rPr>
                        <a:t>57</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23.18</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8.01</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2</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Low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196</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800" b="0" i="0" u="none" strike="noStrike">
                          <a:solidFill>
                            <a:srgbClr val="000000"/>
                          </a:solidFill>
                          <a:effectLst/>
                          <a:latin typeface="Helvetica" charset="0"/>
                          <a:ea typeface="Helvetica" charset="0"/>
                          <a:cs typeface="Helvetica" charset="0"/>
                        </a:rPr>
                        <a:t>37.71</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13.93</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marL="0" marR="0" indent="0" algn="l" defTabSz="4389120" rtl="0" eaLnBrk="1" fontAlgn="b" latinLnBrk="0" hangingPunct="1">
                        <a:lnSpc>
                          <a:spcPct val="100000"/>
                        </a:lnSpc>
                        <a:spcBef>
                          <a:spcPts val="0"/>
                        </a:spcBef>
                        <a:spcAft>
                          <a:spcPts val="0"/>
                        </a:spcAft>
                        <a:buClrTx/>
                        <a:buSzTx/>
                        <a:buFontTx/>
                        <a:buNone/>
                        <a:tabLst/>
                        <a:defRPr/>
                      </a:pPr>
                      <a:r>
                        <a:rPr lang="en-US" sz="1800" b="0" i="0" u="none" strike="noStrike" dirty="0" smtClean="0">
                          <a:solidFill>
                            <a:srgbClr val="000000"/>
                          </a:solidFill>
                          <a:effectLst/>
                          <a:latin typeface="Helvetica" charset="0"/>
                          <a:ea typeface="Helvetica" charset="0"/>
                          <a:cs typeface="Helvetica" charset="0"/>
                        </a:rPr>
                        <a:t>Experiment 2</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High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is-IS" sz="1800" b="0" i="0" u="none" strike="noStrike">
                          <a:solidFill>
                            <a:srgbClr val="000000"/>
                          </a:solidFill>
                          <a:effectLst/>
                          <a:latin typeface="Helvetica" charset="0"/>
                          <a:ea typeface="Helvetica" charset="0"/>
                          <a:cs typeface="Helvetica" charset="0"/>
                        </a:rPr>
                        <a:t>195</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800" b="0" i="0" u="none" strike="noStrike">
                          <a:solidFill>
                            <a:srgbClr val="000000"/>
                          </a:solidFill>
                          <a:effectLst/>
                          <a:latin typeface="Helvetica" charset="0"/>
                          <a:ea typeface="Helvetica" charset="0"/>
                          <a:cs typeface="Helvetica" charset="0"/>
                        </a:rPr>
                        <a:t>37.18</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800" b="0" i="0" u="none" strike="noStrike">
                          <a:solidFill>
                            <a:srgbClr val="000000"/>
                          </a:solidFill>
                          <a:effectLst/>
                          <a:latin typeface="Helvetica" charset="0"/>
                          <a:ea typeface="Helvetica" charset="0"/>
                          <a:cs typeface="Helvetica" charset="0"/>
                        </a:rPr>
                        <a:t>15.14</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3</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Low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is-IS" sz="1800" b="0" i="0" u="none" strike="noStrike" dirty="0">
                          <a:solidFill>
                            <a:srgbClr val="000000"/>
                          </a:solidFill>
                          <a:effectLst/>
                          <a:latin typeface="Helvetica" charset="0"/>
                          <a:ea typeface="Helvetica" charset="0"/>
                          <a:cs typeface="Helvetica" charset="0"/>
                        </a:rPr>
                        <a:t>92</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36.22</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13.93</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3</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High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fi-FI" sz="1800" b="0" i="0" u="none" strike="noStrike" dirty="0">
                          <a:solidFill>
                            <a:srgbClr val="000000"/>
                          </a:solidFill>
                          <a:effectLst/>
                          <a:latin typeface="Helvetica" charset="0"/>
                          <a:ea typeface="Helvetica" charset="0"/>
                          <a:cs typeface="Helvetica" charset="0"/>
                        </a:rPr>
                        <a:t>87</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800" b="0" i="0" u="none" strike="noStrike">
                          <a:solidFill>
                            <a:srgbClr val="000000"/>
                          </a:solidFill>
                          <a:effectLst/>
                          <a:latin typeface="Helvetica" charset="0"/>
                          <a:ea typeface="Helvetica" charset="0"/>
                          <a:cs typeface="Helvetica" charset="0"/>
                        </a:rPr>
                        <a:t>37.62</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15.05</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4</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Low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is-IS" sz="1800" b="0" i="0" u="none" strike="noStrike" dirty="0">
                          <a:solidFill>
                            <a:srgbClr val="000000"/>
                          </a:solidFill>
                          <a:effectLst/>
                          <a:latin typeface="Helvetica" charset="0"/>
                          <a:ea typeface="Helvetica" charset="0"/>
                          <a:cs typeface="Helvetica" charset="0"/>
                        </a:rPr>
                        <a:t>135</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18.81</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800" b="0" i="0" u="none" strike="noStrike">
                          <a:solidFill>
                            <a:srgbClr val="000000"/>
                          </a:solidFill>
                          <a:effectLst/>
                          <a:latin typeface="Helvetica" charset="0"/>
                          <a:ea typeface="Helvetica" charset="0"/>
                          <a:cs typeface="Helvetica" charset="0"/>
                        </a:rPr>
                        <a:t>0.95</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4</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High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uk-UA" sz="1800" b="0" i="0" u="none" strike="noStrike" dirty="0">
                          <a:solidFill>
                            <a:srgbClr val="000000"/>
                          </a:solidFill>
                          <a:effectLst/>
                          <a:latin typeface="Helvetica" charset="0"/>
                          <a:ea typeface="Helvetica" charset="0"/>
                          <a:cs typeface="Helvetica" charset="0"/>
                        </a:rPr>
                        <a:t>139</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18.99</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800" b="0" i="0" u="none" strike="noStrike">
                          <a:solidFill>
                            <a:srgbClr val="000000"/>
                          </a:solidFill>
                          <a:effectLst/>
                          <a:latin typeface="Helvetica" charset="0"/>
                          <a:ea typeface="Helvetica" charset="0"/>
                          <a:cs typeface="Helvetica" charset="0"/>
                        </a:rPr>
                        <a:t>0.99</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5</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Female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Low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uk-UA" sz="1800" b="0" i="0" u="none" strike="noStrike" dirty="0">
                          <a:solidFill>
                            <a:srgbClr val="000000"/>
                          </a:solidFill>
                          <a:effectLst/>
                          <a:latin typeface="Helvetica" charset="0"/>
                          <a:ea typeface="Helvetica" charset="0"/>
                          <a:cs typeface="Helvetica" charset="0"/>
                        </a:rPr>
                        <a:t>51</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dirty="0">
                          <a:solidFill>
                            <a:srgbClr val="000000"/>
                          </a:solidFill>
                          <a:effectLst/>
                          <a:latin typeface="Helvetica" charset="0"/>
                          <a:ea typeface="Helvetica" charset="0"/>
                          <a:cs typeface="Helvetica" charset="0"/>
                        </a:rPr>
                        <a:t>38.25</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13.05</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5</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Female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Neutral</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uk-UA" sz="1800" b="0" i="0" u="none" strike="noStrike">
                          <a:solidFill>
                            <a:srgbClr val="000000"/>
                          </a:solidFill>
                          <a:effectLst/>
                          <a:latin typeface="Helvetica" charset="0"/>
                          <a:ea typeface="Helvetica" charset="0"/>
                          <a:cs typeface="Helvetica" charset="0"/>
                        </a:rPr>
                        <a:t>77</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dirty="0">
                          <a:solidFill>
                            <a:srgbClr val="000000"/>
                          </a:solidFill>
                          <a:effectLst/>
                          <a:latin typeface="Helvetica" charset="0"/>
                          <a:ea typeface="Helvetica" charset="0"/>
                          <a:cs typeface="Helvetica" charset="0"/>
                        </a:rPr>
                        <a:t>38.35</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fi-FI" sz="1800" b="0" i="0" u="none" strike="noStrike">
                          <a:solidFill>
                            <a:srgbClr val="000000"/>
                          </a:solidFill>
                          <a:effectLst/>
                          <a:latin typeface="Helvetica" charset="0"/>
                          <a:ea typeface="Helvetica" charset="0"/>
                          <a:cs typeface="Helvetica" charset="0"/>
                        </a:rPr>
                        <a:t>12.79</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5</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Female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High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cs-CZ" sz="1800" b="0" i="0" u="none" strike="noStrike">
                          <a:solidFill>
                            <a:srgbClr val="000000"/>
                          </a:solidFill>
                          <a:effectLst/>
                          <a:latin typeface="Helvetica" charset="0"/>
                          <a:ea typeface="Helvetica" charset="0"/>
                          <a:cs typeface="Helvetica" charset="0"/>
                        </a:rPr>
                        <a:t>49</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dirty="0">
                          <a:solidFill>
                            <a:srgbClr val="000000"/>
                          </a:solidFill>
                          <a:effectLst/>
                          <a:latin typeface="Helvetica" charset="0"/>
                          <a:ea typeface="Helvetica" charset="0"/>
                          <a:cs typeface="Helvetica" charset="0"/>
                        </a:rPr>
                        <a:t>36.73</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800" b="0" i="0" u="none" strike="noStrike">
                          <a:solidFill>
                            <a:srgbClr val="000000"/>
                          </a:solidFill>
                          <a:effectLst/>
                          <a:latin typeface="Helvetica" charset="0"/>
                          <a:ea typeface="Helvetica" charset="0"/>
                          <a:cs typeface="Helvetica" charset="0"/>
                        </a:rPr>
                        <a:t>11.89</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5</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Low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uk-UA" sz="1800" b="0" i="0" u="none" strike="noStrike">
                          <a:solidFill>
                            <a:srgbClr val="000000"/>
                          </a:solidFill>
                          <a:effectLst/>
                          <a:latin typeface="Helvetica" charset="0"/>
                          <a:ea typeface="Helvetica" charset="0"/>
                          <a:cs typeface="Helvetica" charset="0"/>
                        </a:rPr>
                        <a:t>39</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dirty="0">
                          <a:solidFill>
                            <a:srgbClr val="000000"/>
                          </a:solidFill>
                          <a:effectLst/>
                          <a:latin typeface="Helvetica" charset="0"/>
                          <a:ea typeface="Helvetica" charset="0"/>
                          <a:cs typeface="Helvetica" charset="0"/>
                        </a:rPr>
                        <a:t>33.62</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800" b="0" i="0" u="none" strike="noStrike" dirty="0">
                          <a:solidFill>
                            <a:srgbClr val="000000"/>
                          </a:solidFill>
                          <a:effectLst/>
                          <a:latin typeface="Helvetica" charset="0"/>
                          <a:ea typeface="Helvetica" charset="0"/>
                          <a:cs typeface="Helvetica" charset="0"/>
                        </a:rPr>
                        <a:t>10.44</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5</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dirty="0">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Neutral</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40</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nb-NO" sz="1800" b="0" i="0" u="none" strike="noStrike" dirty="0">
                          <a:solidFill>
                            <a:srgbClr val="000000"/>
                          </a:solidFill>
                          <a:effectLst/>
                          <a:latin typeface="Helvetica" charset="0"/>
                          <a:ea typeface="Helvetica" charset="0"/>
                          <a:cs typeface="Helvetica" charset="0"/>
                        </a:rPr>
                        <a:t>35.80</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dirty="0">
                          <a:solidFill>
                            <a:srgbClr val="000000"/>
                          </a:solidFill>
                          <a:effectLst/>
                          <a:latin typeface="Helvetica" charset="0"/>
                          <a:ea typeface="Helvetica" charset="0"/>
                          <a:cs typeface="Helvetica" charset="0"/>
                        </a:rPr>
                        <a:t>10.07</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r h="365260">
                <a:tc>
                  <a:txBody>
                    <a:bodyPr/>
                    <a:lstStyle/>
                    <a:p>
                      <a:pPr algn="l" fontAlgn="b"/>
                      <a:r>
                        <a:rPr lang="en-US" sz="1800" b="0" i="0" u="none" strike="noStrike" dirty="0" smtClean="0">
                          <a:solidFill>
                            <a:srgbClr val="000000"/>
                          </a:solidFill>
                          <a:effectLst/>
                          <a:latin typeface="Helvetica" charset="0"/>
                          <a:ea typeface="Helvetica" charset="0"/>
                          <a:cs typeface="Helvetica" charset="0"/>
                        </a:rPr>
                        <a:t>Experiment 5</a:t>
                      </a:r>
                      <a:endParaRPr lang="en-US" sz="1800" b="0" i="0" u="none" strike="noStrike" dirty="0">
                        <a:solidFill>
                          <a:srgbClr val="000000"/>
                        </a:solidFill>
                        <a:effectLst/>
                        <a:latin typeface="Helvetica" charset="0"/>
                        <a:ea typeface="Helvetica" charset="0"/>
                        <a:cs typeface="Helvetica" charset="0"/>
                      </a:endParaRP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Male</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High Power</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1800" b="0" i="0" u="none" strike="noStrike">
                          <a:solidFill>
                            <a:srgbClr val="000000"/>
                          </a:solidFill>
                          <a:effectLst/>
                          <a:latin typeface="Helvetica" charset="0"/>
                          <a:ea typeface="Helvetica" charset="0"/>
                          <a:cs typeface="Helvetica" charset="0"/>
                        </a:rPr>
                        <a:t>46</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a:solidFill>
                            <a:srgbClr val="000000"/>
                          </a:solidFill>
                          <a:effectLst/>
                          <a:latin typeface="Helvetica" charset="0"/>
                          <a:ea typeface="Helvetica" charset="0"/>
                          <a:cs typeface="Helvetica" charset="0"/>
                        </a:rPr>
                        <a:t>34.22</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hr-HR" sz="1800" b="0" i="0" u="none" strike="noStrike" dirty="0">
                          <a:solidFill>
                            <a:srgbClr val="000000"/>
                          </a:solidFill>
                          <a:effectLst/>
                          <a:latin typeface="Helvetica" charset="0"/>
                          <a:ea typeface="Helvetica" charset="0"/>
                          <a:cs typeface="Helvetica" charset="0"/>
                        </a:rPr>
                        <a:t>9.67</a:t>
                      </a:r>
                    </a:p>
                  </a:txBody>
                  <a:tcPr marL="12700" marR="12700" marT="1270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r>
            </a:tbl>
          </a:graphicData>
        </a:graphic>
      </p:graphicFrame>
      <p:pic>
        <p:nvPicPr>
          <p:cNvPr id="55" name="Picture 54"/>
          <p:cNvPicPr>
            <a:picLocks noChangeAspect="1"/>
          </p:cNvPicPr>
          <p:nvPr/>
        </p:nvPicPr>
        <p:blipFill>
          <a:blip r:embed="rId5"/>
          <a:stretch>
            <a:fillRect/>
          </a:stretch>
        </p:blipFill>
        <p:spPr>
          <a:xfrm>
            <a:off x="18387689" y="24471518"/>
            <a:ext cx="14287500" cy="7937500"/>
          </a:xfrm>
          <a:prstGeom prst="rect">
            <a:avLst/>
          </a:prstGeom>
        </p:spPr>
      </p:pic>
      <p:sp>
        <p:nvSpPr>
          <p:cNvPr id="56" name="TextBox 55"/>
          <p:cNvSpPr txBox="1"/>
          <p:nvPr/>
        </p:nvSpPr>
        <p:spPr>
          <a:xfrm>
            <a:off x="22406040" y="24543693"/>
            <a:ext cx="6250795" cy="1464231"/>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pPr algn="ctr"/>
            <a:r>
              <a:rPr lang="en-US" sz="4000" b="1" dirty="0">
                <a:latin typeface="Helvetica" charset="0"/>
                <a:ea typeface="Helvetica" charset="0"/>
                <a:cs typeface="Helvetica" charset="0"/>
              </a:rPr>
              <a:t>Internal Meta-Analysis (Men only)</a:t>
            </a:r>
            <a:endParaRPr lang="en-US" sz="4000" b="1" dirty="0">
              <a:latin typeface="Helvetica" charset="0"/>
              <a:ea typeface="Helvetica" charset="0"/>
              <a:cs typeface="Helvetica" charset="0"/>
            </a:endParaRPr>
          </a:p>
        </p:txBody>
      </p:sp>
      <p:sp>
        <p:nvSpPr>
          <p:cNvPr id="57" name="TextBox 56"/>
          <p:cNvSpPr txBox="1"/>
          <p:nvPr/>
        </p:nvSpPr>
        <p:spPr>
          <a:xfrm>
            <a:off x="33984991" y="29588687"/>
            <a:ext cx="6486047" cy="2826306"/>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r>
              <a:rPr lang="en-US" sz="4000" b="1" dirty="0">
                <a:latin typeface="Helvetica" charset="0"/>
                <a:ea typeface="Helvetica" charset="0"/>
                <a:cs typeface="Helvetica" charset="0"/>
              </a:rPr>
              <a:t>E</a:t>
            </a:r>
            <a:r>
              <a:rPr lang="en-US" sz="4000" b="1" dirty="0">
                <a:latin typeface="Helvetica" charset="0"/>
                <a:ea typeface="Helvetica" charset="0"/>
                <a:cs typeface="Helvetica" charset="0"/>
              </a:rPr>
              <a:t>rror bars and confidence bands represent 95% confidence intervals</a:t>
            </a:r>
            <a:endParaRPr lang="en-US" sz="4000" b="1" dirty="0">
              <a:latin typeface="Helvetica" charset="0"/>
              <a:ea typeface="Helvetica" charset="0"/>
              <a:cs typeface="Helvetica" charset="0"/>
            </a:endParaRPr>
          </a:p>
        </p:txBody>
      </p:sp>
      <p:sp>
        <p:nvSpPr>
          <p:cNvPr id="58" name="TextBox 57"/>
          <p:cNvSpPr txBox="1"/>
          <p:nvPr/>
        </p:nvSpPr>
        <p:spPr>
          <a:xfrm>
            <a:off x="41000951" y="28901676"/>
            <a:ext cx="7979084" cy="3507343"/>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none" rtlCol="0">
            <a:spAutoFit/>
          </a:bodyPr>
          <a:lstStyle/>
          <a:p>
            <a:r>
              <a:rPr lang="en-US" sz="4000" b="1" dirty="0">
                <a:latin typeface="Helvetica" charset="0"/>
                <a:ea typeface="Helvetica" charset="0"/>
                <a:cs typeface="Helvetica" charset="0"/>
              </a:rPr>
              <a:t>Contact:</a:t>
            </a:r>
            <a:endParaRPr lang="en-US" sz="4000" b="1" dirty="0">
              <a:latin typeface="Helvetica" charset="0"/>
              <a:ea typeface="Helvetica" charset="0"/>
              <a:cs typeface="Helvetica" charset="0"/>
            </a:endParaRPr>
          </a:p>
          <a:p>
            <a:r>
              <a:rPr lang="en-US" sz="4000" b="1" dirty="0">
                <a:latin typeface="Helvetica" charset="0"/>
                <a:ea typeface="Helvetica" charset="0"/>
                <a:cs typeface="Helvetica" charset="0"/>
                <a:hlinkClick r:id="rId6"/>
              </a:rPr>
              <a:t>nickmm@umich.edu</a:t>
            </a:r>
            <a:endParaRPr lang="en-US" sz="4000" b="1" dirty="0">
              <a:latin typeface="Helvetica" charset="0"/>
              <a:ea typeface="Helvetica" charset="0"/>
              <a:cs typeface="Helvetica" charset="0"/>
            </a:endParaRPr>
          </a:p>
          <a:p>
            <a:endParaRPr lang="en-US" sz="4000" b="1" dirty="0">
              <a:latin typeface="Helvetica" charset="0"/>
              <a:ea typeface="Helvetica" charset="0"/>
              <a:cs typeface="Helvetica" charset="0"/>
            </a:endParaRPr>
          </a:p>
          <a:p>
            <a:r>
              <a:rPr lang="en-US" sz="4000" b="1" dirty="0">
                <a:latin typeface="Helvetica" charset="0"/>
                <a:ea typeface="Helvetica" charset="0"/>
                <a:cs typeface="Helvetica" charset="0"/>
              </a:rPr>
              <a:t>Poster available online:</a:t>
            </a:r>
          </a:p>
          <a:p>
            <a:r>
              <a:rPr lang="en-US" sz="4000" b="1" dirty="0">
                <a:latin typeface="Helvetica" charset="0"/>
                <a:ea typeface="Helvetica" charset="0"/>
                <a:cs typeface="Helvetica" charset="0"/>
                <a:hlinkClick r:id="rId7"/>
              </a:rPr>
              <a:t>http://bit.ly/nicholasmmichalak</a:t>
            </a:r>
            <a:endParaRPr lang="en-US" sz="4000" b="1" dirty="0">
              <a:latin typeface="Helvetica" charset="0"/>
              <a:ea typeface="Helvetica" charset="0"/>
              <a:cs typeface="Helvetica" charset="0"/>
            </a:endParaRPr>
          </a:p>
        </p:txBody>
      </p:sp>
      <p:pic>
        <p:nvPicPr>
          <p:cNvPr id="2" name="Picture 1"/>
          <p:cNvPicPr>
            <a:picLocks noChangeAspect="1"/>
          </p:cNvPicPr>
          <p:nvPr/>
        </p:nvPicPr>
        <p:blipFill>
          <a:blip r:embed="rId8"/>
          <a:stretch>
            <a:fillRect/>
          </a:stretch>
        </p:blipFill>
        <p:spPr>
          <a:xfrm>
            <a:off x="2226365" y="3667508"/>
            <a:ext cx="8857384" cy="1270786"/>
          </a:xfrm>
          <a:prstGeom prst="roundRect">
            <a:avLst>
              <a:gd name="adj" fmla="val 8594"/>
            </a:avLst>
          </a:prstGeom>
          <a:gradFill>
            <a:gsLst>
              <a:gs pos="0">
                <a:schemeClr val="accent1">
                  <a:lumMod val="67000"/>
                </a:schemeClr>
              </a:gs>
              <a:gs pos="48000">
                <a:schemeClr val="accent1">
                  <a:lumMod val="97000"/>
                  <a:lumOff val="3000"/>
                </a:schemeClr>
              </a:gs>
              <a:gs pos="100000">
                <a:schemeClr val="accent1">
                  <a:lumMod val="60000"/>
                  <a:lumOff val="40000"/>
                </a:schemeClr>
              </a:gs>
            </a:gsLst>
            <a:lin ang="16200000" scaled="1"/>
          </a:gradFill>
          <a:ln>
            <a:noFill/>
          </a:ln>
          <a:effectLst>
            <a:reflection blurRad="12700" stA="38000" endPos="28000" dist="5000" dir="5400000" sy="-100000" algn="bl" rotWithShape="0"/>
          </a:effectLst>
        </p:spPr>
      </p:pic>
      <p:sp>
        <p:nvSpPr>
          <p:cNvPr id="7" name="TextBox 6"/>
          <p:cNvSpPr txBox="1"/>
          <p:nvPr/>
        </p:nvSpPr>
        <p:spPr>
          <a:xfrm>
            <a:off x="39264022" y="3693308"/>
            <a:ext cx="9711635" cy="1464231"/>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p:spPr>
        <p:txBody>
          <a:bodyPr wrap="square" rtlCol="0">
            <a:spAutoFit/>
          </a:bodyPr>
          <a:lstStyle/>
          <a:p>
            <a:r>
              <a:rPr lang="en-US" sz="4000" b="1" dirty="0">
                <a:solidFill>
                  <a:srgbClr val="FFD202"/>
                </a:solidFill>
                <a:latin typeface="Helvetica" charset="0"/>
                <a:ea typeface="Helvetica" charset="0"/>
                <a:cs typeface="Helvetica" charset="0"/>
              </a:rPr>
              <a:t>Personality, Relationships, and Hormones Lab</a:t>
            </a:r>
            <a:endParaRPr lang="en-US" sz="4000" b="1" dirty="0">
              <a:solidFill>
                <a:srgbClr val="FFD202"/>
              </a:solidFill>
              <a:latin typeface="Helvetica" charset="0"/>
              <a:ea typeface="Helvetica" charset="0"/>
              <a:cs typeface="Helvetica" charset="0"/>
            </a:endParaRPr>
          </a:p>
        </p:txBody>
      </p:sp>
      <p:sp>
        <p:nvSpPr>
          <p:cNvPr id="37" name="TextBox 36"/>
          <p:cNvSpPr txBox="1"/>
          <p:nvPr/>
        </p:nvSpPr>
        <p:spPr>
          <a:xfrm>
            <a:off x="2226368" y="24079922"/>
            <a:ext cx="6250795" cy="783193"/>
          </a:xfrm>
          <a:prstGeom prst="roundRect">
            <a:avLst/>
          </a:prstGeom>
          <a:gradFill flip="none" rotWithShape="1">
            <a:gsLst>
              <a:gs pos="0">
                <a:schemeClr val="accent5">
                  <a:lumMod val="0"/>
                  <a:lumOff val="100000"/>
                </a:schemeClr>
              </a:gs>
              <a:gs pos="35000">
                <a:schemeClr val="accent5">
                  <a:lumMod val="0"/>
                  <a:lumOff val="100000"/>
                </a:schemeClr>
              </a:gs>
              <a:gs pos="100000">
                <a:schemeClr val="accent5">
                  <a:lumMod val="100000"/>
                </a:schemeClr>
              </a:gs>
            </a:gsLst>
            <a:path path="circle">
              <a:fillToRect l="50000" t="-80000" r="50000" b="180000"/>
            </a:path>
            <a:tileRect/>
          </a:gradFill>
          <a:ln>
            <a:solidFill>
              <a:schemeClr val="tx1"/>
            </a:solidFill>
          </a:ln>
        </p:spPr>
        <p:txBody>
          <a:bodyPr wrap="square" rtlCol="0">
            <a:spAutoFit/>
          </a:bodyPr>
          <a:lstStyle/>
          <a:p>
            <a:pPr algn="ctr"/>
            <a:r>
              <a:rPr lang="en-US" sz="4000" b="1">
                <a:latin typeface="Helvetica" charset="0"/>
                <a:ea typeface="Helvetica" charset="0"/>
                <a:cs typeface="Helvetica" charset="0"/>
              </a:rPr>
              <a:t>Sample Characteristics</a:t>
            </a:r>
            <a:endParaRPr lang="en-US" sz="4000" b="1" dirty="0">
              <a:latin typeface="Helvetica" charset="0"/>
              <a:ea typeface="Helvetica" charset="0"/>
              <a:cs typeface="Helvetica" charset="0"/>
            </a:endParaRPr>
          </a:p>
        </p:txBody>
      </p:sp>
      <p:sp>
        <p:nvSpPr>
          <p:cNvPr id="8" name="TextBox 7"/>
          <p:cNvSpPr txBox="1"/>
          <p:nvPr/>
        </p:nvSpPr>
        <p:spPr>
          <a:xfrm>
            <a:off x="42293096" y="15757374"/>
            <a:ext cx="5971507" cy="510778"/>
          </a:xfrm>
          <a:prstGeom prst="roundRect">
            <a:avLst/>
          </a:prstGeom>
          <a:noFill/>
          <a:ln>
            <a:solidFill>
              <a:schemeClr val="tx1"/>
            </a:solidFill>
          </a:ln>
        </p:spPr>
        <p:txBody>
          <a:bodyPr wrap="none" rtlCol="0">
            <a:spAutoFit/>
          </a:bodyPr>
          <a:lstStyle/>
          <a:p>
            <a:r>
              <a:rPr lang="en-US" sz="2400" i="1" dirty="0" err="1">
                <a:latin typeface="Helvetica" charset="0"/>
                <a:ea typeface="Helvetica" charset="0"/>
                <a:cs typeface="Helvetica" charset="0"/>
              </a:rPr>
              <a:t>b</a:t>
            </a:r>
            <a:r>
              <a:rPr lang="en-US" sz="2400" i="1" baseline="-25000" dirty="0" err="1">
                <a:latin typeface="Helvetica" charset="0"/>
                <a:ea typeface="Helvetica" charset="0"/>
                <a:cs typeface="Helvetica" charset="0"/>
              </a:rPr>
              <a:t>TChange</a:t>
            </a:r>
            <a:r>
              <a:rPr lang="en-US" sz="2400" i="1" baseline="-25000" dirty="0">
                <a:latin typeface="Helvetica" charset="0"/>
                <a:ea typeface="Helvetica" charset="0"/>
                <a:cs typeface="Helvetica" charset="0"/>
              </a:rPr>
              <a:t> x Manipulation</a:t>
            </a:r>
            <a:r>
              <a:rPr lang="en-US" sz="2400" dirty="0">
                <a:latin typeface="Helvetica" charset="0"/>
                <a:ea typeface="Helvetica" charset="0"/>
                <a:cs typeface="Helvetica" charset="0"/>
              </a:rPr>
              <a:t> = -0.012 [-0.021, -0.004]</a:t>
            </a:r>
            <a:endParaRPr lang="en-US" sz="2400" i="1" baseline="-25000" dirty="0">
              <a:latin typeface="Helvetica" charset="0"/>
              <a:ea typeface="Helvetica" charset="0"/>
              <a:cs typeface="Helvetica" charset="0"/>
            </a:endParaRPr>
          </a:p>
        </p:txBody>
      </p:sp>
      <p:sp>
        <p:nvSpPr>
          <p:cNvPr id="45" name="TextBox 44"/>
          <p:cNvSpPr txBox="1"/>
          <p:nvPr/>
        </p:nvSpPr>
        <p:spPr>
          <a:xfrm>
            <a:off x="42325841" y="16525183"/>
            <a:ext cx="7205819" cy="510778"/>
          </a:xfrm>
          <a:prstGeom prst="roundRect">
            <a:avLst/>
          </a:prstGeom>
          <a:noFill/>
          <a:ln>
            <a:solidFill>
              <a:schemeClr val="tx1"/>
            </a:solidFill>
          </a:ln>
        </p:spPr>
        <p:txBody>
          <a:bodyPr wrap="none" rtlCol="0">
            <a:spAutoFit/>
          </a:bodyPr>
          <a:lstStyle/>
          <a:p>
            <a:r>
              <a:rPr lang="en-US" sz="2400" i="1" dirty="0" err="1">
                <a:latin typeface="Helvetica" charset="0"/>
                <a:ea typeface="Helvetica" charset="0"/>
                <a:cs typeface="Helvetica" charset="0"/>
              </a:rPr>
              <a:t>b</a:t>
            </a:r>
            <a:r>
              <a:rPr lang="en-US" sz="2400" i="1" baseline="-25000" dirty="0" err="1">
                <a:latin typeface="Helvetica" charset="0"/>
                <a:ea typeface="Helvetica" charset="0"/>
                <a:cs typeface="Helvetica" charset="0"/>
              </a:rPr>
              <a:t>TChange</a:t>
            </a:r>
            <a:r>
              <a:rPr lang="en-US" sz="2400" i="1" baseline="-25000" dirty="0">
                <a:latin typeface="Helvetica" charset="0"/>
                <a:ea typeface="Helvetica" charset="0"/>
                <a:cs typeface="Helvetica" charset="0"/>
              </a:rPr>
              <a:t> (Manipulation = Low Power) </a:t>
            </a:r>
            <a:r>
              <a:rPr lang="en-US" sz="2400" dirty="0">
                <a:latin typeface="Helvetica" charset="0"/>
                <a:ea typeface="Helvetica" charset="0"/>
                <a:cs typeface="Helvetica" charset="0"/>
              </a:rPr>
              <a:t>= 0.013 [0.0008, 0.0250]</a:t>
            </a:r>
            <a:endParaRPr lang="en-US" sz="2400" i="1" baseline="-25000" dirty="0">
              <a:latin typeface="Helvetica" charset="0"/>
              <a:ea typeface="Helvetica" charset="0"/>
              <a:cs typeface="Helvetica" charset="0"/>
            </a:endParaRPr>
          </a:p>
        </p:txBody>
      </p:sp>
      <p:sp>
        <p:nvSpPr>
          <p:cNvPr id="46" name="TextBox 45"/>
          <p:cNvSpPr txBox="1"/>
          <p:nvPr/>
        </p:nvSpPr>
        <p:spPr>
          <a:xfrm>
            <a:off x="42325839" y="17326543"/>
            <a:ext cx="7558479" cy="510778"/>
          </a:xfrm>
          <a:prstGeom prst="roundRect">
            <a:avLst/>
          </a:prstGeom>
          <a:noFill/>
          <a:ln>
            <a:solidFill>
              <a:schemeClr val="tx1"/>
            </a:solidFill>
          </a:ln>
        </p:spPr>
        <p:txBody>
          <a:bodyPr wrap="none" rtlCol="0">
            <a:spAutoFit/>
          </a:bodyPr>
          <a:lstStyle/>
          <a:p>
            <a:r>
              <a:rPr lang="en-US" sz="2400" i="1" dirty="0" err="1">
                <a:latin typeface="Helvetica" charset="0"/>
                <a:ea typeface="Helvetica" charset="0"/>
                <a:cs typeface="Helvetica" charset="0"/>
              </a:rPr>
              <a:t>b</a:t>
            </a:r>
            <a:r>
              <a:rPr lang="en-US" sz="2400" i="1" baseline="-25000" dirty="0" err="1">
                <a:latin typeface="Helvetica" charset="0"/>
                <a:ea typeface="Helvetica" charset="0"/>
                <a:cs typeface="Helvetica" charset="0"/>
              </a:rPr>
              <a:t>TChange</a:t>
            </a:r>
            <a:r>
              <a:rPr lang="en-US" sz="2400" i="1" baseline="-25000" dirty="0">
                <a:latin typeface="Helvetica" charset="0"/>
                <a:ea typeface="Helvetica" charset="0"/>
                <a:cs typeface="Helvetica" charset="0"/>
              </a:rPr>
              <a:t> (Manipulation = High Power) </a:t>
            </a:r>
            <a:r>
              <a:rPr lang="en-US" sz="2400" dirty="0">
                <a:latin typeface="Helvetica" charset="0"/>
                <a:ea typeface="Helvetica" charset="0"/>
                <a:cs typeface="Helvetica" charset="0"/>
              </a:rPr>
              <a:t>= -0.012 [-0.0242, -0.0001]</a:t>
            </a:r>
            <a:endParaRPr lang="en-US" sz="2400" i="1" baseline="-25000" dirty="0">
              <a:latin typeface="Helvetica" charset="0"/>
              <a:ea typeface="Helvetica" charset="0"/>
              <a:cs typeface="Helvetica" charset="0"/>
            </a:endParaRPr>
          </a:p>
        </p:txBody>
      </p:sp>
      <p:sp>
        <p:nvSpPr>
          <p:cNvPr id="47" name="TextBox 46"/>
          <p:cNvSpPr txBox="1"/>
          <p:nvPr/>
        </p:nvSpPr>
        <p:spPr>
          <a:xfrm>
            <a:off x="42286005" y="25402308"/>
            <a:ext cx="6534161" cy="510778"/>
          </a:xfrm>
          <a:prstGeom prst="roundRect">
            <a:avLst/>
          </a:prstGeom>
          <a:noFill/>
          <a:ln>
            <a:solidFill>
              <a:schemeClr val="tx1"/>
            </a:solidFill>
          </a:ln>
        </p:spPr>
        <p:txBody>
          <a:bodyPr wrap="none" rtlCol="0">
            <a:spAutoFit/>
          </a:bodyPr>
          <a:lstStyle/>
          <a:p>
            <a:r>
              <a:rPr lang="en-US" sz="2400" i="1" dirty="0" err="1">
                <a:latin typeface="Helvetica" charset="0"/>
                <a:ea typeface="Helvetica" charset="0"/>
                <a:cs typeface="Helvetica" charset="0"/>
              </a:rPr>
              <a:t>b</a:t>
            </a:r>
            <a:r>
              <a:rPr lang="en-US" sz="2400" i="1" baseline="-25000" dirty="0" err="1">
                <a:latin typeface="Helvetica" charset="0"/>
                <a:ea typeface="Helvetica" charset="0"/>
                <a:cs typeface="Helvetica" charset="0"/>
              </a:rPr>
              <a:t>Manipulation</a:t>
            </a:r>
            <a:r>
              <a:rPr lang="en-US" sz="2400" i="1" baseline="-25000" dirty="0">
                <a:latin typeface="Helvetica" charset="0"/>
                <a:ea typeface="Helvetica" charset="0"/>
                <a:cs typeface="Helvetica" charset="0"/>
              </a:rPr>
              <a:t> (Low vs. High) x Sex </a:t>
            </a:r>
            <a:r>
              <a:rPr lang="en-US" sz="2400" dirty="0">
                <a:latin typeface="Helvetica" charset="0"/>
                <a:ea typeface="Helvetica" charset="0"/>
                <a:cs typeface="Helvetica" charset="0"/>
              </a:rPr>
              <a:t>= 0.578 [</a:t>
            </a:r>
            <a:r>
              <a:rPr lang="mr-IN" sz="2400" dirty="0">
                <a:latin typeface="Helvetica" charset="0"/>
                <a:ea typeface="Helvetica" charset="0"/>
                <a:cs typeface="Helvetica" charset="0"/>
              </a:rPr>
              <a:t>-</a:t>
            </a:r>
            <a:r>
              <a:rPr lang="mr-IN" sz="2400" dirty="0">
                <a:latin typeface="Helvetica" charset="0"/>
                <a:ea typeface="Helvetica" charset="0"/>
                <a:cs typeface="Helvetica" charset="0"/>
              </a:rPr>
              <a:t>0.194</a:t>
            </a:r>
            <a:r>
              <a:rPr lang="en-US" sz="2400" dirty="0">
                <a:latin typeface="Helvetica" charset="0"/>
                <a:ea typeface="Helvetica" charset="0"/>
                <a:cs typeface="Helvetica" charset="0"/>
              </a:rPr>
              <a:t>,</a:t>
            </a:r>
            <a:r>
              <a:rPr lang="mr-IN" sz="2400" dirty="0">
                <a:latin typeface="Helvetica" charset="0"/>
                <a:ea typeface="Helvetica" charset="0"/>
                <a:cs typeface="Helvetica" charset="0"/>
              </a:rPr>
              <a:t>1.3</a:t>
            </a:r>
            <a:r>
              <a:rPr lang="en-US" sz="2400" dirty="0">
                <a:latin typeface="Helvetica" charset="0"/>
                <a:ea typeface="Helvetica" charset="0"/>
                <a:cs typeface="Helvetica" charset="0"/>
              </a:rPr>
              <a:t>50]</a:t>
            </a:r>
            <a:endParaRPr lang="en-US" sz="2400" i="1" baseline="-25000" dirty="0">
              <a:latin typeface="Helvetica" charset="0"/>
              <a:ea typeface="Helvetica" charset="0"/>
              <a:cs typeface="Helvetica" charset="0"/>
            </a:endParaRPr>
          </a:p>
        </p:txBody>
      </p:sp>
      <p:sp>
        <p:nvSpPr>
          <p:cNvPr id="50" name="TextBox 49"/>
          <p:cNvSpPr txBox="1"/>
          <p:nvPr/>
        </p:nvSpPr>
        <p:spPr>
          <a:xfrm>
            <a:off x="42286003" y="26129804"/>
            <a:ext cx="6752169" cy="510778"/>
          </a:xfrm>
          <a:prstGeom prst="roundRect">
            <a:avLst/>
          </a:prstGeom>
          <a:noFill/>
          <a:ln>
            <a:solidFill>
              <a:schemeClr val="tx1"/>
            </a:solidFill>
          </a:ln>
        </p:spPr>
        <p:txBody>
          <a:bodyPr wrap="none" rtlCol="0">
            <a:spAutoFit/>
          </a:bodyPr>
          <a:lstStyle/>
          <a:p>
            <a:r>
              <a:rPr lang="en-US" sz="2400" i="1" dirty="0" err="1">
                <a:latin typeface="Helvetica" charset="0"/>
                <a:ea typeface="Helvetica" charset="0"/>
                <a:cs typeface="Helvetica" charset="0"/>
              </a:rPr>
              <a:t>b</a:t>
            </a:r>
            <a:r>
              <a:rPr lang="en-US" sz="2400" i="1" baseline="-25000" dirty="0" err="1">
                <a:latin typeface="Helvetica" charset="0"/>
                <a:ea typeface="Helvetica" charset="0"/>
                <a:cs typeface="Helvetica" charset="0"/>
              </a:rPr>
              <a:t>Manipulation</a:t>
            </a:r>
            <a:r>
              <a:rPr lang="en-US" sz="2400" i="1" baseline="-25000" dirty="0">
                <a:latin typeface="Helvetica" charset="0"/>
                <a:ea typeface="Helvetica" charset="0"/>
                <a:cs typeface="Helvetica" charset="0"/>
              </a:rPr>
              <a:t> (Neut. vs. High) x Sex </a:t>
            </a:r>
            <a:r>
              <a:rPr lang="en-US" sz="2400" dirty="0">
                <a:latin typeface="Helvetica" charset="0"/>
                <a:ea typeface="Helvetica" charset="0"/>
                <a:cs typeface="Helvetica" charset="0"/>
              </a:rPr>
              <a:t>= -0.277 [</a:t>
            </a:r>
            <a:r>
              <a:rPr lang="mr-IN" sz="2400" dirty="0">
                <a:latin typeface="Helvetica" charset="0"/>
                <a:ea typeface="Helvetica" charset="0"/>
                <a:cs typeface="Helvetica" charset="0"/>
              </a:rPr>
              <a:t>-</a:t>
            </a:r>
            <a:r>
              <a:rPr lang="mr-IN" sz="2400" dirty="0">
                <a:latin typeface="Helvetica" charset="0"/>
                <a:ea typeface="Helvetica" charset="0"/>
                <a:cs typeface="Helvetica" charset="0"/>
              </a:rPr>
              <a:t>0.</a:t>
            </a:r>
            <a:r>
              <a:rPr lang="en-US" sz="2400" dirty="0">
                <a:latin typeface="Helvetica" charset="0"/>
                <a:ea typeface="Helvetica" charset="0"/>
                <a:cs typeface="Helvetica" charset="0"/>
              </a:rPr>
              <a:t>867,</a:t>
            </a:r>
            <a:r>
              <a:rPr lang="en-US" sz="2400" dirty="0">
                <a:latin typeface="Helvetica" charset="0"/>
                <a:ea typeface="Helvetica" charset="0"/>
                <a:cs typeface="Helvetica" charset="0"/>
              </a:rPr>
              <a:t>0</a:t>
            </a:r>
            <a:r>
              <a:rPr lang="mr-IN" sz="2400" dirty="0">
                <a:latin typeface="Helvetica" charset="0"/>
                <a:ea typeface="Helvetica" charset="0"/>
                <a:cs typeface="Helvetica" charset="0"/>
              </a:rPr>
              <a:t>.3</a:t>
            </a:r>
            <a:r>
              <a:rPr lang="en-US" sz="2400" dirty="0">
                <a:latin typeface="Helvetica" charset="0"/>
                <a:ea typeface="Helvetica" charset="0"/>
                <a:cs typeface="Helvetica" charset="0"/>
              </a:rPr>
              <a:t>14]</a:t>
            </a:r>
            <a:endParaRPr lang="en-US" sz="2400" i="1" baseline="-25000" dirty="0">
              <a:latin typeface="Helvetica" charset="0"/>
              <a:ea typeface="Helvetica" charset="0"/>
              <a:cs typeface="Helvetica" charset="0"/>
            </a:endParaRPr>
          </a:p>
        </p:txBody>
      </p:sp>
      <p:sp>
        <p:nvSpPr>
          <p:cNvPr id="51" name="TextBox 50"/>
          <p:cNvSpPr txBox="1"/>
          <p:nvPr/>
        </p:nvSpPr>
        <p:spPr>
          <a:xfrm>
            <a:off x="42286000" y="26864271"/>
            <a:ext cx="6689652" cy="510778"/>
          </a:xfrm>
          <a:prstGeom prst="roundRect">
            <a:avLst/>
          </a:prstGeom>
          <a:noFill/>
          <a:ln>
            <a:solidFill>
              <a:schemeClr val="tx1"/>
            </a:solidFill>
          </a:ln>
        </p:spPr>
        <p:txBody>
          <a:bodyPr wrap="none" rtlCol="0">
            <a:spAutoFit/>
          </a:bodyPr>
          <a:lstStyle/>
          <a:p>
            <a:r>
              <a:rPr lang="en-US" sz="2400" i="1" dirty="0" err="1">
                <a:latin typeface="Helvetica" charset="0"/>
                <a:ea typeface="Helvetica" charset="0"/>
                <a:cs typeface="Helvetica" charset="0"/>
              </a:rPr>
              <a:t>b</a:t>
            </a:r>
            <a:r>
              <a:rPr lang="en-US" sz="2400" i="1" baseline="-25000" dirty="0" err="1">
                <a:latin typeface="Helvetica" charset="0"/>
                <a:ea typeface="Helvetica" charset="0"/>
                <a:cs typeface="Helvetica" charset="0"/>
              </a:rPr>
              <a:t>Manipulation</a:t>
            </a:r>
            <a:r>
              <a:rPr lang="en-US" sz="2400" i="1" baseline="-25000" dirty="0">
                <a:latin typeface="Helvetica" charset="0"/>
                <a:ea typeface="Helvetica" charset="0"/>
                <a:cs typeface="Helvetica" charset="0"/>
              </a:rPr>
              <a:t> (Low vs. Neut.) x Sex </a:t>
            </a:r>
            <a:r>
              <a:rPr lang="en-US" sz="2400" dirty="0">
                <a:latin typeface="Helvetica" charset="0"/>
                <a:ea typeface="Helvetica" charset="0"/>
                <a:cs typeface="Helvetica" charset="0"/>
              </a:rPr>
              <a:t>= 0.400 [</a:t>
            </a:r>
            <a:r>
              <a:rPr lang="mr-IN" sz="2400" dirty="0">
                <a:latin typeface="Helvetica" charset="0"/>
                <a:ea typeface="Helvetica" charset="0"/>
                <a:cs typeface="Helvetica" charset="0"/>
              </a:rPr>
              <a:t>-</a:t>
            </a:r>
            <a:r>
              <a:rPr lang="mr-IN" sz="2400" dirty="0">
                <a:latin typeface="Helvetica" charset="0"/>
                <a:ea typeface="Helvetica" charset="0"/>
                <a:cs typeface="Helvetica" charset="0"/>
              </a:rPr>
              <a:t>0.</a:t>
            </a:r>
            <a:r>
              <a:rPr lang="en-US" sz="2400" dirty="0">
                <a:latin typeface="Helvetica" charset="0"/>
                <a:ea typeface="Helvetica" charset="0"/>
                <a:cs typeface="Helvetica" charset="0"/>
              </a:rPr>
              <a:t>620, 1.420]</a:t>
            </a:r>
            <a:endParaRPr lang="en-US" sz="2400" i="1" baseline="-25000" dirty="0">
              <a:latin typeface="Helvetica" charset="0"/>
              <a:ea typeface="Helvetica" charset="0"/>
              <a:cs typeface="Helvetica" charset="0"/>
            </a:endParaRPr>
          </a:p>
        </p:txBody>
      </p:sp>
      <p:pic>
        <p:nvPicPr>
          <p:cNvPr id="3" name="Picture 2"/>
          <p:cNvPicPr>
            <a:picLocks noChangeAspect="1"/>
          </p:cNvPicPr>
          <p:nvPr/>
        </p:nvPicPr>
        <p:blipFill>
          <a:blip r:embed="rId9"/>
          <a:stretch>
            <a:fillRect/>
          </a:stretch>
        </p:blipFill>
        <p:spPr>
          <a:xfrm>
            <a:off x="42002291" y="20210045"/>
            <a:ext cx="2464164" cy="1273151"/>
          </a:xfrm>
          <a:prstGeom prst="rect">
            <a:avLst/>
          </a:prstGeom>
        </p:spPr>
      </p:pic>
      <p:sp>
        <p:nvSpPr>
          <p:cNvPr id="9" name="TextBox 8"/>
          <p:cNvSpPr txBox="1"/>
          <p:nvPr/>
        </p:nvSpPr>
        <p:spPr>
          <a:xfrm>
            <a:off x="42002292" y="19363946"/>
            <a:ext cx="3377823" cy="715089"/>
          </a:xfrm>
          <a:prstGeom prst="roundRect">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solidFill>
              <a:schemeClr val="tx1"/>
            </a:solidFill>
          </a:ln>
        </p:spPr>
        <p:txBody>
          <a:bodyPr wrap="none" rtlCol="0">
            <a:spAutoFit/>
          </a:bodyPr>
          <a:lstStyle/>
          <a:p>
            <a:r>
              <a:rPr lang="en-US" sz="3600" b="1" dirty="0">
                <a:latin typeface="Helvetica" charset="0"/>
                <a:ea typeface="Helvetica" charset="0"/>
                <a:cs typeface="Helvetica" charset="0"/>
              </a:rPr>
              <a:t>Pre-registered</a:t>
            </a:r>
            <a:endParaRPr lang="en-US" sz="3600" b="1" dirty="0">
              <a:latin typeface="Helvetica" charset="0"/>
              <a:ea typeface="Helvetica" charset="0"/>
              <a:cs typeface="Helvetica" charset="0"/>
            </a:endParaRPr>
          </a:p>
        </p:txBody>
      </p:sp>
      <p:sp>
        <p:nvSpPr>
          <p:cNvPr id="10" name="TextBox 9"/>
          <p:cNvSpPr txBox="1"/>
          <p:nvPr/>
        </p:nvSpPr>
        <p:spPr>
          <a:xfrm>
            <a:off x="45584743" y="19521435"/>
            <a:ext cx="4341157" cy="442674"/>
          </a:xfrm>
          <a:prstGeom prst="roundRect">
            <a:avLst/>
          </a:prstGeom>
          <a:noFill/>
          <a:ln>
            <a:solidFill>
              <a:schemeClr val="tx1"/>
            </a:solidFill>
          </a:ln>
        </p:spPr>
        <p:txBody>
          <a:bodyPr wrap="none" rtlCol="0">
            <a:spAutoFit/>
          </a:bodyPr>
          <a:lstStyle/>
          <a:p>
            <a:r>
              <a:rPr lang="en-US" sz="2000" b="1" dirty="0">
                <a:latin typeface="Helvetica" charset="0"/>
                <a:ea typeface="Helvetica" charset="0"/>
                <a:cs typeface="Helvetica" charset="0"/>
                <a:hlinkClick r:id="rId10"/>
              </a:rPr>
              <a:t>https://</a:t>
            </a:r>
            <a:r>
              <a:rPr lang="en-US" sz="2000" b="1" dirty="0" smtClean="0">
                <a:latin typeface="Helvetica" charset="0"/>
                <a:ea typeface="Helvetica" charset="0"/>
                <a:cs typeface="Helvetica" charset="0"/>
                <a:hlinkClick r:id="rId10"/>
              </a:rPr>
              <a:t>aspredicted.org/u4wq5.pdf</a:t>
            </a:r>
            <a:endParaRPr lang="en-US" sz="2000" b="1" dirty="0" smtClean="0">
              <a:latin typeface="Helvetica" charset="0"/>
              <a:ea typeface="Helvetica" charset="0"/>
              <a:cs typeface="Helvetica" charset="0"/>
            </a:endParaRPr>
          </a:p>
        </p:txBody>
      </p:sp>
    </p:spTree>
    <p:extLst>
      <p:ext uri="{BB962C8B-B14F-4D97-AF65-F5344CB8AC3E}">
        <p14:creationId xmlns:p14="http://schemas.microsoft.com/office/powerpoint/2010/main" val="55558679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2372</TotalTime>
  <Words>573</Words>
  <Application>Microsoft Macintosh PowerPoint</Application>
  <PresentationFormat>Custom</PresentationFormat>
  <Paragraphs>140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Helvetica</vt:lpstr>
      <vt:lpstr>Arial</vt:lpstr>
      <vt:lpstr>Office Theme</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Nicholas Michalak</dc:creator>
  <cp:lastModifiedBy>Nicholas Michalak</cp:lastModifiedBy>
  <cp:revision>48</cp:revision>
  <dcterms:created xsi:type="dcterms:W3CDTF">2017-01-15T00:31:19Z</dcterms:created>
  <dcterms:modified xsi:type="dcterms:W3CDTF">2017-01-16T20:02:36Z</dcterms:modified>
</cp:coreProperties>
</file>

<file path=docProps/thumbnail.jpeg>
</file>